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4"/>
  </p:notesMasterIdLst>
  <p:handoutMasterIdLst>
    <p:handoutMasterId r:id="rId125"/>
  </p:handoutMasterIdLst>
  <p:sldIdLst>
    <p:sldId id="256" r:id="rId2"/>
    <p:sldId id="870" r:id="rId3"/>
    <p:sldId id="872" r:id="rId4"/>
    <p:sldId id="965" r:id="rId5"/>
    <p:sldId id="979" r:id="rId6"/>
    <p:sldId id="983" r:id="rId7"/>
    <p:sldId id="984" r:id="rId8"/>
    <p:sldId id="985" r:id="rId9"/>
    <p:sldId id="986" r:id="rId10"/>
    <p:sldId id="994" r:id="rId11"/>
    <p:sldId id="987" r:id="rId12"/>
    <p:sldId id="981" r:id="rId13"/>
    <p:sldId id="988" r:id="rId14"/>
    <p:sldId id="977" r:id="rId15"/>
    <p:sldId id="976" r:id="rId16"/>
    <p:sldId id="975" r:id="rId17"/>
    <p:sldId id="974" r:id="rId18"/>
    <p:sldId id="978" r:id="rId19"/>
    <p:sldId id="992" r:id="rId20"/>
    <p:sldId id="993" r:id="rId21"/>
    <p:sldId id="989" r:id="rId22"/>
    <p:sldId id="990" r:id="rId23"/>
    <p:sldId id="999" r:id="rId24"/>
    <p:sldId id="1000" r:id="rId25"/>
    <p:sldId id="874" r:id="rId26"/>
    <p:sldId id="875" r:id="rId27"/>
    <p:sldId id="876" r:id="rId28"/>
    <p:sldId id="877" r:id="rId29"/>
    <p:sldId id="878" r:id="rId30"/>
    <p:sldId id="995" r:id="rId31"/>
    <p:sldId id="996" r:id="rId32"/>
    <p:sldId id="998" r:id="rId33"/>
    <p:sldId id="879" r:id="rId34"/>
    <p:sldId id="880" r:id="rId35"/>
    <p:sldId id="881" r:id="rId36"/>
    <p:sldId id="882" r:id="rId37"/>
    <p:sldId id="883" r:id="rId38"/>
    <p:sldId id="884" r:id="rId39"/>
    <p:sldId id="885" r:id="rId40"/>
    <p:sldId id="886" r:id="rId41"/>
    <p:sldId id="887" r:id="rId42"/>
    <p:sldId id="888" r:id="rId43"/>
    <p:sldId id="889" r:id="rId44"/>
    <p:sldId id="890" r:id="rId45"/>
    <p:sldId id="891" r:id="rId46"/>
    <p:sldId id="892" r:id="rId47"/>
    <p:sldId id="893" r:id="rId48"/>
    <p:sldId id="894" r:id="rId49"/>
    <p:sldId id="895" r:id="rId50"/>
    <p:sldId id="896" r:id="rId51"/>
    <p:sldId id="897" r:id="rId52"/>
    <p:sldId id="898" r:id="rId53"/>
    <p:sldId id="899" r:id="rId54"/>
    <p:sldId id="900" r:id="rId55"/>
    <p:sldId id="901" r:id="rId56"/>
    <p:sldId id="902" r:id="rId57"/>
    <p:sldId id="903" r:id="rId58"/>
    <p:sldId id="904" r:id="rId59"/>
    <p:sldId id="905" r:id="rId60"/>
    <p:sldId id="906" r:id="rId61"/>
    <p:sldId id="907" r:id="rId62"/>
    <p:sldId id="908" r:id="rId63"/>
    <p:sldId id="909" r:id="rId64"/>
    <p:sldId id="910" r:id="rId65"/>
    <p:sldId id="911" r:id="rId66"/>
    <p:sldId id="912" r:id="rId67"/>
    <p:sldId id="913" r:id="rId68"/>
    <p:sldId id="914" r:id="rId69"/>
    <p:sldId id="915" r:id="rId70"/>
    <p:sldId id="1006" r:id="rId71"/>
    <p:sldId id="1002" r:id="rId72"/>
    <p:sldId id="1003" r:id="rId73"/>
    <p:sldId id="1007" r:id="rId74"/>
    <p:sldId id="916" r:id="rId75"/>
    <p:sldId id="917" r:id="rId76"/>
    <p:sldId id="918" r:id="rId77"/>
    <p:sldId id="919" r:id="rId78"/>
    <p:sldId id="920" r:id="rId79"/>
    <p:sldId id="921" r:id="rId80"/>
    <p:sldId id="922" r:id="rId81"/>
    <p:sldId id="923" r:id="rId82"/>
    <p:sldId id="924" r:id="rId83"/>
    <p:sldId id="925" r:id="rId84"/>
    <p:sldId id="926" r:id="rId85"/>
    <p:sldId id="927" r:id="rId86"/>
    <p:sldId id="928" r:id="rId87"/>
    <p:sldId id="929" r:id="rId88"/>
    <p:sldId id="930" r:id="rId89"/>
    <p:sldId id="931" r:id="rId90"/>
    <p:sldId id="932" r:id="rId91"/>
    <p:sldId id="933" r:id="rId92"/>
    <p:sldId id="934" r:id="rId93"/>
    <p:sldId id="935" r:id="rId94"/>
    <p:sldId id="936" r:id="rId95"/>
    <p:sldId id="937" r:id="rId96"/>
    <p:sldId id="938" r:id="rId97"/>
    <p:sldId id="939" r:id="rId98"/>
    <p:sldId id="940" r:id="rId99"/>
    <p:sldId id="941" r:id="rId100"/>
    <p:sldId id="942" r:id="rId101"/>
    <p:sldId id="943" r:id="rId102"/>
    <p:sldId id="944" r:id="rId103"/>
    <p:sldId id="945" r:id="rId104"/>
    <p:sldId id="946" r:id="rId105"/>
    <p:sldId id="947" r:id="rId106"/>
    <p:sldId id="948" r:id="rId107"/>
    <p:sldId id="949" r:id="rId108"/>
    <p:sldId id="950" r:id="rId109"/>
    <p:sldId id="951" r:id="rId110"/>
    <p:sldId id="952" r:id="rId111"/>
    <p:sldId id="953" r:id="rId112"/>
    <p:sldId id="954" r:id="rId113"/>
    <p:sldId id="955" r:id="rId114"/>
    <p:sldId id="956" r:id="rId115"/>
    <p:sldId id="957" r:id="rId116"/>
    <p:sldId id="958" r:id="rId117"/>
    <p:sldId id="959" r:id="rId118"/>
    <p:sldId id="960" r:id="rId119"/>
    <p:sldId id="961" r:id="rId120"/>
    <p:sldId id="962" r:id="rId121"/>
    <p:sldId id="963" r:id="rId122"/>
    <p:sldId id="964" r:id="rId1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920" autoAdjust="0"/>
    <p:restoredTop sz="66896" autoAdjust="0"/>
  </p:normalViewPr>
  <p:slideViewPr>
    <p:cSldViewPr snapToGrid="0" snapToObjects="1">
      <p:cViewPr>
        <p:scale>
          <a:sx n="95" d="100"/>
          <a:sy n="95" d="100"/>
        </p:scale>
        <p:origin x="848"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67392"/>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 Id="rId3" Type="http://schemas.openxmlformats.org/officeDocument/2006/relationships/image" Target="../media/image3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 Id="rId3"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2.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2.emf"/><Relationship Id="rId3" Type="http://schemas.openxmlformats.org/officeDocument/2006/relationships/image" Target="../media/image3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2.emf"/><Relationship Id="rId3" Type="http://schemas.openxmlformats.org/officeDocument/2006/relationships/image" Target="../media/image3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32.emf"/><Relationship Id="rId3" Type="http://schemas.openxmlformats.org/officeDocument/2006/relationships/image" Target="../media/image3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 Id="rId3" Type="http://schemas.openxmlformats.org/officeDocument/2006/relationships/image" Target="../media/image4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1.emf"/><Relationship Id="rId3"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4/24/17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4/24/17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887419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132666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8846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1260324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186172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94047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09543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06626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691880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16452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30495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96463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84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53895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200601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5667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359372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24829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963615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653704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887551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83070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372340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 this a problem?</a:t>
            </a:r>
          </a:p>
        </p:txBody>
      </p:sp>
      <p:sp>
        <p:nvSpPr>
          <p:cNvPr id="4" name="Slide Number Placeholder 3"/>
          <p:cNvSpPr>
            <a:spLocks noGrp="1"/>
          </p:cNvSpPr>
          <p:nvPr>
            <p:ph type="sldNum" sz="quarter" idx="10"/>
          </p:nvPr>
        </p:nvSpPr>
        <p:spPr/>
        <p:txBody>
          <a:bodyPr/>
          <a:lstStyle/>
          <a:p>
            <a:fld id="{116FF122-A94F-7345-9DF4-33C22AD23AF7}" type="slidenum">
              <a:rPr lang="en-US" smtClean="0"/>
              <a:t>38</a:t>
            </a:fld>
            <a:endParaRPr lang="en-US"/>
          </a:p>
        </p:txBody>
      </p:sp>
    </p:spTree>
    <p:extLst>
      <p:ext uri="{BB962C8B-B14F-4D97-AF65-F5344CB8AC3E}">
        <p14:creationId xmlns:p14="http://schemas.microsoft.com/office/powerpoint/2010/main" val="157298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p>
          <a:p>
            <a:pPr marL="0" indent="0">
              <a:buNone/>
            </a:pPr>
            <a:r>
              <a:rPr lang="en-US" altLang="zh-CN" sz="1200" dirty="0" smtClean="0">
                <a:solidFill>
                  <a:schemeClr val="tx1"/>
                </a:solidFill>
              </a:rPr>
              <a:t>Start with </a:t>
            </a:r>
            <a:r>
              <a:rPr lang="en-US" altLang="zh-CN" sz="1200" i="1" dirty="0" smtClean="0">
                <a:solidFill>
                  <a:schemeClr val="tx1"/>
                </a:solidFill>
              </a:rPr>
              <a:t>process </a:t>
            </a:r>
            <a:r>
              <a:rPr lang="en-US" altLang="zh-CN" sz="1200" dirty="0" smtClean="0">
                <a:solidFill>
                  <a:schemeClr val="tx1"/>
                </a:solidFill>
              </a:rPr>
              <a:t>data and analysis, </a:t>
            </a:r>
            <a:r>
              <a:rPr lang="en-US" altLang="zh-CN" sz="1200" i="1" dirty="0" smtClean="0">
                <a:solidFill>
                  <a:schemeClr val="tx1"/>
                </a:solidFill>
              </a:rPr>
              <a:t>only then </a:t>
            </a:r>
            <a:r>
              <a:rPr lang="en-US" altLang="zh-CN" sz="1200" dirty="0" smtClean="0">
                <a:solidFill>
                  <a:schemeClr val="tx1"/>
                </a:solidFill>
              </a:rPr>
              <a:t>explore </a:t>
            </a:r>
            <a:r>
              <a:rPr lang="en-US" altLang="zh-CN" sz="1200" i="1" dirty="0" smtClean="0">
                <a:solidFill>
                  <a:schemeClr val="tx1"/>
                </a:solidFill>
              </a:rPr>
              <a:t>frequency</a:t>
            </a:r>
            <a:r>
              <a:rPr lang="en-US" altLang="zh-CN" sz="1200" dirty="0" smtClean="0">
                <a:solidFill>
                  <a:schemeClr val="tx1"/>
                </a:solidFill>
              </a:rPr>
              <a:t> data and analysis</a:t>
            </a:r>
            <a:endParaRPr lang="en-US" altLang="zh-CN" sz="1200" i="1" dirty="0" smtClean="0">
              <a:solidFill>
                <a:schemeClr val="tx1"/>
              </a:solidFill>
            </a:endParaRPr>
          </a:p>
          <a:p>
            <a:pPr marL="0" indent="0">
              <a:buNone/>
            </a:pPr>
            <a:r>
              <a:rPr lang="en-US" sz="1200" dirty="0" smtClean="0">
                <a:solidFill>
                  <a:srgbClr val="000000"/>
                </a:solidFill>
              </a:rPr>
              <a:t>Interpreting results must be done with respect to real world expectations about the population</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362199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49</a:t>
            </a:fld>
            <a:endParaRPr lang="en-US"/>
          </a:p>
        </p:txBody>
      </p:sp>
    </p:spTree>
    <p:extLst>
      <p:ext uri="{BB962C8B-B14F-4D97-AF65-F5344CB8AC3E}">
        <p14:creationId xmlns:p14="http://schemas.microsoft.com/office/powerpoint/2010/main" val="1544021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50</a:t>
            </a:fld>
            <a:endParaRPr lang="en-US"/>
          </a:p>
        </p:txBody>
      </p:sp>
    </p:spTree>
    <p:extLst>
      <p:ext uri="{BB962C8B-B14F-4D97-AF65-F5344CB8AC3E}">
        <p14:creationId xmlns:p14="http://schemas.microsoft.com/office/powerpoint/2010/main" val="1113055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53</a:t>
            </a:fld>
            <a:endParaRPr lang="en-US"/>
          </a:p>
        </p:txBody>
      </p:sp>
    </p:spTree>
    <p:extLst>
      <p:ext uri="{BB962C8B-B14F-4D97-AF65-F5344CB8AC3E}">
        <p14:creationId xmlns:p14="http://schemas.microsoft.com/office/powerpoint/2010/main" val="311553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54</a:t>
            </a:fld>
            <a:endParaRPr lang="en-US"/>
          </a:p>
        </p:txBody>
      </p:sp>
    </p:spTree>
    <p:extLst>
      <p:ext uri="{BB962C8B-B14F-4D97-AF65-F5344CB8AC3E}">
        <p14:creationId xmlns:p14="http://schemas.microsoft.com/office/powerpoint/2010/main" val="118340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55</a:t>
            </a:fld>
            <a:endParaRPr lang="en-US"/>
          </a:p>
        </p:txBody>
      </p:sp>
    </p:spTree>
    <p:extLst>
      <p:ext uri="{BB962C8B-B14F-4D97-AF65-F5344CB8AC3E}">
        <p14:creationId xmlns:p14="http://schemas.microsoft.com/office/powerpoint/2010/main" val="1351874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Sound familiar?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83116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sense to me… requires you</a:t>
            </a:r>
            <a:r>
              <a:rPr lang="en-US" baseline="0" dirty="0" smtClean="0"/>
              <a:t> to really think about your </a:t>
            </a:r>
            <a:r>
              <a:rPr lang="en-US" baseline="0" dirty="0" err="1" smtClean="0"/>
              <a:t>problom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83584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153077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330828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θ</a:t>
            </a:r>
            <a:r>
              <a:rPr lang="en-US" baseline="30000" dirty="0" smtClean="0"/>
              <a:t>* is distinct from </a:t>
            </a:r>
            <a:r>
              <a:rPr lang="en-US" dirty="0" err="1" smtClean="0"/>
              <a:t>θ</a:t>
            </a:r>
            <a:r>
              <a:rPr lang="en-US" baseline="30000" dirty="0" smtClean="0"/>
              <a:t> –</a:t>
            </a:r>
            <a:r>
              <a:rPr lang="en-US" baseline="0" dirty="0" smtClean="0"/>
              <a:t> it represents all values the parameters can take on rather than a single value.  -- average likelihood, or evidence. A sum for discrete </a:t>
            </a:r>
            <a:r>
              <a:rPr lang="en-US" dirty="0" err="1" smtClean="0"/>
              <a:t>θ</a:t>
            </a:r>
            <a:r>
              <a:rPr lang="en-US" baseline="30000" dirty="0" smtClean="0"/>
              <a:t>,</a:t>
            </a:r>
            <a:r>
              <a:rPr lang="en-US" baseline="0" dirty="0" smtClean="0"/>
              <a:t> an integral otherwise. </a:t>
            </a:r>
          </a:p>
          <a:p>
            <a:r>
              <a:rPr lang="en-US" baseline="0" dirty="0" smtClean="0"/>
              <a:t>            </a:t>
            </a:r>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2094870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66</a:t>
            </a:fld>
            <a:endParaRPr lang="en-US"/>
          </a:p>
        </p:txBody>
      </p:sp>
    </p:spTree>
    <p:extLst>
      <p:ext uri="{BB962C8B-B14F-4D97-AF65-F5344CB8AC3E}">
        <p14:creationId xmlns:p14="http://schemas.microsoft.com/office/powerpoint/2010/main" val="253070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67</a:t>
            </a:fld>
            <a:endParaRPr lang="en-US"/>
          </a:p>
        </p:txBody>
      </p:sp>
    </p:spTree>
    <p:extLst>
      <p:ext uri="{BB962C8B-B14F-4D97-AF65-F5344CB8AC3E}">
        <p14:creationId xmlns:p14="http://schemas.microsoft.com/office/powerpoint/2010/main" val="82324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61625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 helps us to asses credibility.</a:t>
            </a:r>
            <a:r>
              <a:rPr lang="en-US" baseline="0" dirty="0" smtClean="0"/>
              <a:t> Dot shows the mean of the predicted values.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673982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70</a:t>
            </a:fld>
            <a:endParaRPr lang="en-US"/>
          </a:p>
        </p:txBody>
      </p:sp>
    </p:spTree>
    <p:extLst>
      <p:ext uri="{BB962C8B-B14F-4D97-AF65-F5344CB8AC3E}">
        <p14:creationId xmlns:p14="http://schemas.microsoft.com/office/powerpoint/2010/main" val="78833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71</a:t>
            </a:fld>
            <a:endParaRPr lang="en-US"/>
          </a:p>
        </p:txBody>
      </p:sp>
    </p:spTree>
    <p:extLst>
      <p:ext uri="{BB962C8B-B14F-4D97-AF65-F5344CB8AC3E}">
        <p14:creationId xmlns:p14="http://schemas.microsoft.com/office/powerpoint/2010/main" val="1090558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72</a:t>
            </a:fld>
            <a:endParaRPr lang="en-US"/>
          </a:p>
        </p:txBody>
      </p:sp>
    </p:spTree>
    <p:extLst>
      <p:ext uri="{BB962C8B-B14F-4D97-AF65-F5344CB8AC3E}">
        <p14:creationId xmlns:p14="http://schemas.microsoft.com/office/powerpoint/2010/main" val="2074097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1365214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74</a:t>
            </a:fld>
            <a:endParaRPr lang="en-US"/>
          </a:p>
        </p:txBody>
      </p:sp>
    </p:spTree>
    <p:extLst>
      <p:ext uri="{BB962C8B-B14F-4D97-AF65-F5344CB8AC3E}">
        <p14:creationId xmlns:p14="http://schemas.microsoft.com/office/powerpoint/2010/main" val="553526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508553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75</a:t>
            </a:fld>
            <a:endParaRPr lang="en-US"/>
          </a:p>
        </p:txBody>
      </p:sp>
    </p:spTree>
    <p:extLst>
      <p:ext uri="{BB962C8B-B14F-4D97-AF65-F5344CB8AC3E}">
        <p14:creationId xmlns:p14="http://schemas.microsoft.com/office/powerpoint/2010/main" val="1822114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 !!! This is the importance of priors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76</a:t>
            </a:fld>
            <a:endParaRPr lang="en-US"/>
          </a:p>
        </p:txBody>
      </p:sp>
    </p:spTree>
    <p:extLst>
      <p:ext uri="{BB962C8B-B14F-4D97-AF65-F5344CB8AC3E}">
        <p14:creationId xmlns:p14="http://schemas.microsoft.com/office/powerpoint/2010/main" val="1390179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84</a:t>
            </a:fld>
            <a:endParaRPr lang="en-US"/>
          </a:p>
        </p:txBody>
      </p:sp>
    </p:spTree>
    <p:extLst>
      <p:ext uri="{BB962C8B-B14F-4D97-AF65-F5344CB8AC3E}">
        <p14:creationId xmlns:p14="http://schemas.microsoft.com/office/powerpoint/2010/main" val="1064418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1826420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310318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88</a:t>
            </a:fld>
            <a:endParaRPr lang="en-US"/>
          </a:p>
        </p:txBody>
      </p:sp>
    </p:spTree>
    <p:extLst>
      <p:ext uri="{BB962C8B-B14F-4D97-AF65-F5344CB8AC3E}">
        <p14:creationId xmlns:p14="http://schemas.microsoft.com/office/powerpoint/2010/main" val="1479623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89</a:t>
            </a:fld>
            <a:endParaRPr lang="en-US"/>
          </a:p>
        </p:txBody>
      </p:sp>
    </p:spTree>
    <p:extLst>
      <p:ext uri="{BB962C8B-B14F-4D97-AF65-F5344CB8AC3E}">
        <p14:creationId xmlns:p14="http://schemas.microsoft.com/office/powerpoint/2010/main" val="13252900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91</a:t>
            </a:fld>
            <a:endParaRPr lang="en-US"/>
          </a:p>
        </p:txBody>
      </p:sp>
    </p:spTree>
    <p:extLst>
      <p:ext uri="{BB962C8B-B14F-4D97-AF65-F5344CB8AC3E}">
        <p14:creationId xmlns:p14="http://schemas.microsoft.com/office/powerpoint/2010/main" val="6910749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94</a:t>
            </a:fld>
            <a:endParaRPr lang="en-US"/>
          </a:p>
        </p:txBody>
      </p:sp>
    </p:spTree>
    <p:extLst>
      <p:ext uri="{BB962C8B-B14F-4D97-AF65-F5344CB8AC3E}">
        <p14:creationId xmlns:p14="http://schemas.microsoft.com/office/powerpoint/2010/main" val="1133529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95</a:t>
            </a:fld>
            <a:endParaRPr lang="en-US"/>
          </a:p>
        </p:txBody>
      </p:sp>
    </p:spTree>
    <p:extLst>
      <p:ext uri="{BB962C8B-B14F-4D97-AF65-F5344CB8AC3E}">
        <p14:creationId xmlns:p14="http://schemas.microsoft.com/office/powerpoint/2010/main" val="112692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801371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96</a:t>
            </a:fld>
            <a:endParaRPr lang="en-US"/>
          </a:p>
        </p:txBody>
      </p:sp>
    </p:spTree>
    <p:extLst>
      <p:ext uri="{BB962C8B-B14F-4D97-AF65-F5344CB8AC3E}">
        <p14:creationId xmlns:p14="http://schemas.microsoft.com/office/powerpoint/2010/main" val="1262018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100</a:t>
            </a:fld>
            <a:endParaRPr lang="en-US"/>
          </a:p>
        </p:txBody>
      </p:sp>
    </p:spTree>
    <p:extLst>
      <p:ext uri="{BB962C8B-B14F-4D97-AF65-F5344CB8AC3E}">
        <p14:creationId xmlns:p14="http://schemas.microsoft.com/office/powerpoint/2010/main" val="3980798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103</a:t>
            </a:fld>
            <a:endParaRPr lang="en-US"/>
          </a:p>
        </p:txBody>
      </p:sp>
    </p:spTree>
    <p:extLst>
      <p:ext uri="{BB962C8B-B14F-4D97-AF65-F5344CB8AC3E}">
        <p14:creationId xmlns:p14="http://schemas.microsoft.com/office/powerpoint/2010/main" val="800070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104</a:t>
            </a:fld>
            <a:endParaRPr lang="en-US"/>
          </a:p>
        </p:txBody>
      </p:sp>
    </p:spTree>
    <p:extLst>
      <p:ext uri="{BB962C8B-B14F-4D97-AF65-F5344CB8AC3E}">
        <p14:creationId xmlns:p14="http://schemas.microsoft.com/office/powerpoint/2010/main" val="6254348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107</a:t>
            </a:fld>
            <a:endParaRPr lang="en-US"/>
          </a:p>
        </p:txBody>
      </p:sp>
    </p:spTree>
    <p:extLst>
      <p:ext uri="{BB962C8B-B14F-4D97-AF65-F5344CB8AC3E}">
        <p14:creationId xmlns:p14="http://schemas.microsoft.com/office/powerpoint/2010/main" val="9115519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108</a:t>
            </a:fld>
            <a:endParaRPr lang="en-US"/>
          </a:p>
        </p:txBody>
      </p:sp>
    </p:spTree>
    <p:extLst>
      <p:ext uri="{BB962C8B-B14F-4D97-AF65-F5344CB8AC3E}">
        <p14:creationId xmlns:p14="http://schemas.microsoft.com/office/powerpoint/2010/main" val="15111856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109</a:t>
            </a:fld>
            <a:endParaRPr lang="en-US"/>
          </a:p>
        </p:txBody>
      </p:sp>
    </p:spTree>
    <p:extLst>
      <p:ext uri="{BB962C8B-B14F-4D97-AF65-F5344CB8AC3E}">
        <p14:creationId xmlns:p14="http://schemas.microsoft.com/office/powerpoint/2010/main" val="408174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110</a:t>
            </a:fld>
            <a:endParaRPr lang="en-US"/>
          </a:p>
        </p:txBody>
      </p:sp>
    </p:spTree>
    <p:extLst>
      <p:ext uri="{BB962C8B-B14F-4D97-AF65-F5344CB8AC3E}">
        <p14:creationId xmlns:p14="http://schemas.microsoft.com/office/powerpoint/2010/main" val="6868184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111</a:t>
            </a:fld>
            <a:endParaRPr lang="en-US"/>
          </a:p>
        </p:txBody>
      </p:sp>
    </p:spTree>
    <p:extLst>
      <p:ext uri="{BB962C8B-B14F-4D97-AF65-F5344CB8AC3E}">
        <p14:creationId xmlns:p14="http://schemas.microsoft.com/office/powerpoint/2010/main" val="10829291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112</a:t>
            </a:fld>
            <a:endParaRPr lang="en-US"/>
          </a:p>
        </p:txBody>
      </p:sp>
    </p:spTree>
    <p:extLst>
      <p:ext uri="{BB962C8B-B14F-4D97-AF65-F5344CB8AC3E}">
        <p14:creationId xmlns:p14="http://schemas.microsoft.com/office/powerpoint/2010/main" val="45390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76642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113</a:t>
            </a:fld>
            <a:endParaRPr lang="en-US"/>
          </a:p>
        </p:txBody>
      </p:sp>
    </p:spTree>
    <p:extLst>
      <p:ext uri="{BB962C8B-B14F-4D97-AF65-F5344CB8AC3E}">
        <p14:creationId xmlns:p14="http://schemas.microsoft.com/office/powerpoint/2010/main" val="1824611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(3/22/16 10:15) -----</a:t>
            </a:r>
          </a:p>
          <a:p>
            <a:r>
              <a:rPr lang="en-US"/>
              <a:t>residual confounding </a:t>
            </a:r>
          </a:p>
        </p:txBody>
      </p:sp>
      <p:sp>
        <p:nvSpPr>
          <p:cNvPr id="4" name="Slide Number Placeholder 3"/>
          <p:cNvSpPr>
            <a:spLocks noGrp="1"/>
          </p:cNvSpPr>
          <p:nvPr>
            <p:ph type="sldNum" sz="quarter" idx="10"/>
          </p:nvPr>
        </p:nvSpPr>
        <p:spPr/>
        <p:txBody>
          <a:bodyPr/>
          <a:lstStyle/>
          <a:p>
            <a:fld id="{FD66F34B-9C4D-8640-BB34-4C24A79C9FFB}" type="slidenum">
              <a:rPr lang="en-US" smtClean="0"/>
              <a:t>117</a:t>
            </a:fld>
            <a:endParaRPr lang="en-US"/>
          </a:p>
        </p:txBody>
      </p:sp>
    </p:spTree>
    <p:extLst>
      <p:ext uri="{BB962C8B-B14F-4D97-AF65-F5344CB8AC3E}">
        <p14:creationId xmlns:p14="http://schemas.microsoft.com/office/powerpoint/2010/main" val="514193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118</a:t>
            </a:fld>
            <a:endParaRPr lang="en-US"/>
          </a:p>
        </p:txBody>
      </p:sp>
    </p:spTree>
    <p:extLst>
      <p:ext uri="{BB962C8B-B14F-4D97-AF65-F5344CB8AC3E}">
        <p14:creationId xmlns:p14="http://schemas.microsoft.com/office/powerpoint/2010/main" val="2008672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119</a:t>
            </a:fld>
            <a:endParaRPr lang="en-US"/>
          </a:p>
        </p:txBody>
      </p:sp>
    </p:spTree>
    <p:extLst>
      <p:ext uri="{BB962C8B-B14F-4D97-AF65-F5344CB8AC3E}">
        <p14:creationId xmlns:p14="http://schemas.microsoft.com/office/powerpoint/2010/main" val="5161806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120</a:t>
            </a:fld>
            <a:endParaRPr lang="en-US"/>
          </a:p>
        </p:txBody>
      </p:sp>
    </p:spTree>
    <p:extLst>
      <p:ext uri="{BB962C8B-B14F-4D97-AF65-F5344CB8AC3E}">
        <p14:creationId xmlns:p14="http://schemas.microsoft.com/office/powerpoint/2010/main" val="182914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184763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1529981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4/24/17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4/24/17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22.bin"/><Relationship Id="rId5" Type="http://schemas.openxmlformats.org/officeDocument/2006/relationships/image" Target="../media/image28.emf"/><Relationship Id="rId6" Type="http://schemas.openxmlformats.org/officeDocument/2006/relationships/oleObject" Target="../embeddings/oleObject23.bin"/><Relationship Id="rId7" Type="http://schemas.openxmlformats.org/officeDocument/2006/relationships/image" Target="../media/image1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24.bin"/><Relationship Id="rId5" Type="http://schemas.openxmlformats.org/officeDocument/2006/relationships/image" Target="../media/image21.emf"/><Relationship Id="rId6" Type="http://schemas.openxmlformats.org/officeDocument/2006/relationships/oleObject" Target="../embeddings/oleObject25.bin"/><Relationship Id="rId7" Type="http://schemas.openxmlformats.org/officeDocument/2006/relationships/image" Target="../media/image22.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29.wmf"/><Relationship Id="rId5" Type="http://schemas.openxmlformats.org/officeDocument/2006/relationships/oleObject" Target="../embeddings/oleObject27.bin"/><Relationship Id="rId6" Type="http://schemas.openxmlformats.org/officeDocument/2006/relationships/image" Target="../media/image30.wmf"/><Relationship Id="rId7" Type="http://schemas.openxmlformats.org/officeDocument/2006/relationships/oleObject" Target="../embeddings/oleObject28.bin"/><Relationship Id="rId8" Type="http://schemas.openxmlformats.org/officeDocument/2006/relationships/image" Target="../media/image31.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29.bin"/><Relationship Id="rId5" Type="http://schemas.openxmlformats.org/officeDocument/2006/relationships/image" Target="../media/image32.emf"/><Relationship Id="rId6" Type="http://schemas.openxmlformats.org/officeDocument/2006/relationships/oleObject" Target="../embeddings/oleObject30.bin"/><Relationship Id="rId7" Type="http://schemas.openxmlformats.org/officeDocument/2006/relationships/image" Target="../media/image33.emf"/><Relationship Id="rId8" Type="http://schemas.openxmlformats.org/officeDocument/2006/relationships/oleObject" Target="../embeddings/oleObject31.bin"/><Relationship Id="rId9" Type="http://schemas.openxmlformats.org/officeDocument/2006/relationships/image" Target="../media/image34.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32.bin"/><Relationship Id="rId5" Type="http://schemas.openxmlformats.org/officeDocument/2006/relationships/image" Target="../media/image35.emf"/><Relationship Id="rId6" Type="http://schemas.openxmlformats.org/officeDocument/2006/relationships/oleObject" Target="../embeddings/oleObject33.bin"/><Relationship Id="rId7" Type="http://schemas.openxmlformats.org/officeDocument/2006/relationships/image" Target="../media/image32.emf"/><Relationship Id="rId8" Type="http://schemas.openxmlformats.org/officeDocument/2006/relationships/oleObject" Target="../embeddings/oleObject34.bin"/><Relationship Id="rId9" Type="http://schemas.openxmlformats.org/officeDocument/2006/relationships/image" Target="../media/image36.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35.bin"/><Relationship Id="rId5" Type="http://schemas.openxmlformats.org/officeDocument/2006/relationships/image" Target="../media/image37.emf"/><Relationship Id="rId6" Type="http://schemas.openxmlformats.org/officeDocument/2006/relationships/oleObject" Target="../embeddings/oleObject36.bin"/><Relationship Id="rId7" Type="http://schemas.openxmlformats.org/officeDocument/2006/relationships/image" Target="../media/image32.emf"/><Relationship Id="rId8" Type="http://schemas.openxmlformats.org/officeDocument/2006/relationships/oleObject" Target="../embeddings/oleObject37.bin"/><Relationship Id="rId9" Type="http://schemas.openxmlformats.org/officeDocument/2006/relationships/image" Target="../media/image36.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38.bin"/><Relationship Id="rId5" Type="http://schemas.openxmlformats.org/officeDocument/2006/relationships/image" Target="../media/image38.emf"/><Relationship Id="rId6" Type="http://schemas.openxmlformats.org/officeDocument/2006/relationships/oleObject" Target="../embeddings/oleObject39.bin"/><Relationship Id="rId7" Type="http://schemas.openxmlformats.org/officeDocument/2006/relationships/image" Target="../media/image32.emf"/><Relationship Id="rId8" Type="http://schemas.openxmlformats.org/officeDocument/2006/relationships/oleObject" Target="../embeddings/oleObject40.bin"/><Relationship Id="rId9" Type="http://schemas.openxmlformats.org/officeDocument/2006/relationships/image" Target="../media/image36.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41.bin"/><Relationship Id="rId5" Type="http://schemas.openxmlformats.org/officeDocument/2006/relationships/image" Target="../media/image39.emf"/><Relationship Id="rId6" Type="http://schemas.openxmlformats.org/officeDocument/2006/relationships/oleObject" Target="../embeddings/oleObject42.bin"/><Relationship Id="rId7" Type="http://schemas.openxmlformats.org/officeDocument/2006/relationships/image" Target="../media/image32.emf"/><Relationship Id="rId8" Type="http://schemas.openxmlformats.org/officeDocument/2006/relationships/oleObject" Target="../embeddings/oleObject43.bin"/><Relationship Id="rId9" Type="http://schemas.openxmlformats.org/officeDocument/2006/relationships/image" Target="../media/image36.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44.bin"/><Relationship Id="rId5" Type="http://schemas.openxmlformats.org/officeDocument/2006/relationships/image" Target="../media/image40.emf"/><Relationship Id="rId6" Type="http://schemas.openxmlformats.org/officeDocument/2006/relationships/oleObject" Target="../embeddings/oleObject45.bin"/><Relationship Id="rId7" Type="http://schemas.openxmlformats.org/officeDocument/2006/relationships/image" Target="../media/image41.emf"/><Relationship Id="rId8" Type="http://schemas.openxmlformats.org/officeDocument/2006/relationships/oleObject" Target="../embeddings/oleObject46.bin"/><Relationship Id="rId9" Type="http://schemas.openxmlformats.org/officeDocument/2006/relationships/image" Target="../media/image42.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47.bin"/><Relationship Id="rId5" Type="http://schemas.openxmlformats.org/officeDocument/2006/relationships/image" Target="../media/image43.emf"/><Relationship Id="rId6" Type="http://schemas.openxmlformats.org/officeDocument/2006/relationships/oleObject" Target="../embeddings/oleObject48.bin"/><Relationship Id="rId7" Type="http://schemas.openxmlformats.org/officeDocument/2006/relationships/image" Target="../media/image41.emf"/><Relationship Id="rId8" Type="http://schemas.openxmlformats.org/officeDocument/2006/relationships/oleObject" Target="../embeddings/oleObject49.bin"/><Relationship Id="rId9" Type="http://schemas.openxmlformats.org/officeDocument/2006/relationships/image" Target="../media/image44.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5.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5.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3.bin"/><Relationship Id="rId5"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4.bin"/><Relationship Id="rId5" Type="http://schemas.openxmlformats.org/officeDocument/2006/relationships/image" Target="../media/image1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5.bin"/><Relationship Id="rId5" Type="http://schemas.openxmlformats.org/officeDocument/2006/relationships/image" Target="../media/image16.emf"/><Relationship Id="rId6" Type="http://schemas.openxmlformats.org/officeDocument/2006/relationships/oleObject" Target="../embeddings/oleObject6.bin"/><Relationship Id="rId7"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8.bin"/><Relationship Id="rId5"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9.bin"/><Relationship Id="rId5" Type="http://schemas.openxmlformats.org/officeDocument/2006/relationships/image" Target="../media/image19.emf"/><Relationship Id="rId6" Type="http://schemas.openxmlformats.org/officeDocument/2006/relationships/oleObject" Target="../embeddings/oleObject10.bin"/><Relationship Id="rId7" Type="http://schemas.openxmlformats.org/officeDocument/2006/relationships/image" Target="../media/image2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1.bin"/><Relationship Id="rId5" Type="http://schemas.openxmlformats.org/officeDocument/2006/relationships/image" Target="../media/image21.emf"/><Relationship Id="rId6" Type="http://schemas.openxmlformats.org/officeDocument/2006/relationships/oleObject" Target="../embeddings/oleObject12.bin"/><Relationship Id="rId7" Type="http://schemas.openxmlformats.org/officeDocument/2006/relationships/image" Target="../media/image22.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13.bin"/><Relationship Id="rId5" Type="http://schemas.openxmlformats.org/officeDocument/2006/relationships/image" Target="../media/image21.emf"/><Relationship Id="rId6" Type="http://schemas.openxmlformats.org/officeDocument/2006/relationships/oleObject" Target="../embeddings/oleObject14.bin"/><Relationship Id="rId7" Type="http://schemas.openxmlformats.org/officeDocument/2006/relationships/image" Target="../media/image22.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15.bin"/><Relationship Id="rId5" Type="http://schemas.openxmlformats.org/officeDocument/2006/relationships/image" Target="../media/image21.emf"/><Relationship Id="rId6" Type="http://schemas.openxmlformats.org/officeDocument/2006/relationships/oleObject" Target="../embeddings/oleObject16.bin"/><Relationship Id="rId7" Type="http://schemas.openxmlformats.org/officeDocument/2006/relationships/image" Target="../media/image23.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2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5.emf"/><Relationship Id="rId5" Type="http://schemas.openxmlformats.org/officeDocument/2006/relationships/oleObject" Target="../embeddings/oleObject19.bin"/><Relationship Id="rId6" Type="http://schemas.openxmlformats.org/officeDocument/2006/relationships/image" Target="../media/image26.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7.emf"/><Relationship Id="rId5" Type="http://schemas.openxmlformats.org/officeDocument/2006/relationships/oleObject" Target="../embeddings/oleObject21.bin"/><Relationship Id="rId6" Type="http://schemas.openxmlformats.org/officeDocument/2006/relationships/image" Target="../media/image26.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Correlation &amp; </a:t>
            </a:r>
            <a:r>
              <a:rPr lang="en-US" dirty="0" smtClean="0">
                <a:latin typeface="Geneva" charset="0"/>
                <a:ea typeface="ＭＳ Ｐゴシック" charset="0"/>
                <a:cs typeface="ＭＳ Ｐゴシック" charset="0"/>
              </a:rPr>
              <a:t>Causality II</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a:t>
            </a:r>
            <a:r>
              <a:rPr lang="en-US" dirty="0" smtClean="0"/>
              <a:t>2017</a:t>
            </a:r>
          </a:p>
          <a:p>
            <a:r>
              <a:rPr lang="en-US" dirty="0"/>
              <a:t>Materials based </a:t>
            </a:r>
            <a:r>
              <a:rPr lang="en-US" dirty="0" smtClean="0"/>
              <a:t>on content from </a:t>
            </a:r>
            <a:r>
              <a:rPr lang="en-US" dirty="0"/>
              <a:t>https://</a:t>
            </a:r>
            <a:r>
              <a:rPr lang="en-US" dirty="0" err="1"/>
              <a:t>www.probabilitycourse.com</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 name="Title 1"/>
          <p:cNvSpPr>
            <a:spLocks noGrp="1"/>
          </p:cNvSpPr>
          <p:nvPr>
            <p:ph type="title"/>
          </p:nvPr>
        </p:nvSpPr>
        <p:spPr/>
        <p:txBody>
          <a:bodyPr/>
          <a:lstStyle/>
          <a:p>
            <a:endParaRPr lang="en-US"/>
          </a:p>
        </p:txBody>
      </p:sp>
      <p:sp>
        <p:nvSpPr>
          <p:cNvPr id="28"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Is there a difference?</a:t>
            </a:r>
            <a:endParaRPr lang="en-US" dirty="0"/>
          </a:p>
        </p:txBody>
      </p:sp>
    </p:spTree>
    <p:extLst>
      <p:ext uri="{BB962C8B-B14F-4D97-AF65-F5344CB8AC3E}">
        <p14:creationId xmlns:p14="http://schemas.microsoft.com/office/powerpoint/2010/main" val="20626527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Coefficient of Determination</a:t>
            </a:r>
            <a:endParaRPr lang="en-US" sz="4000" dirty="0"/>
          </a:p>
        </p:txBody>
      </p:sp>
      <p:sp>
        <p:nvSpPr>
          <p:cNvPr id="2" name="Content Placeholder 1"/>
          <p:cNvSpPr>
            <a:spLocks noGrp="1"/>
          </p:cNvSpPr>
          <p:nvPr>
            <p:ph idx="1"/>
          </p:nvPr>
        </p:nvSpPr>
        <p:spPr/>
        <p:txBody>
          <a:bodyPr/>
          <a:lstStyle/>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9" name="Object 4"/>
          <p:cNvGraphicFramePr>
            <a:graphicFrameLocks noChangeAspect="1"/>
          </p:cNvGraphicFramePr>
          <p:nvPr>
            <p:extLst/>
          </p:nvPr>
        </p:nvGraphicFramePr>
        <p:xfrm>
          <a:off x="1088989" y="2005743"/>
          <a:ext cx="2256189" cy="1194514"/>
        </p:xfrm>
        <a:graphic>
          <a:graphicData uri="http://schemas.openxmlformats.org/presentationml/2006/ole">
            <mc:AlternateContent xmlns:mc="http://schemas.openxmlformats.org/markup-compatibility/2006">
              <mc:Choice xmlns:v="urn:schemas-microsoft-com:vml" Requires="v">
                <p:oleObj spid="_x0000_s334909" name="Equation" r:id="rId4" imgW="1003300" imgH="533400" progId="Equation.3">
                  <p:embed/>
                </p:oleObj>
              </mc:Choice>
              <mc:Fallback>
                <p:oleObj name="Equation" r:id="rId4" imgW="1003300" imgH="533400" progId="Equation.3">
                  <p:embed/>
                  <p:pic>
                    <p:nvPicPr>
                      <p:cNvPr id="0" name=""/>
                      <p:cNvPicPr>
                        <a:picLocks noChangeAspect="1" noChangeArrowheads="1"/>
                      </p:cNvPicPr>
                      <p:nvPr/>
                    </p:nvPicPr>
                    <p:blipFill>
                      <a:blip r:embed="rId5"/>
                      <a:srcRect/>
                      <a:stretch>
                        <a:fillRect/>
                      </a:stretch>
                    </p:blipFill>
                    <p:spPr bwMode="auto">
                      <a:xfrm>
                        <a:off x="1088989" y="2005743"/>
                        <a:ext cx="2256189" cy="1194514"/>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nvPr>
        </p:nvGraphicFramePr>
        <p:xfrm>
          <a:off x="6168469" y="2409750"/>
          <a:ext cx="2294930" cy="605833"/>
        </p:xfrm>
        <a:graphic>
          <a:graphicData uri="http://schemas.openxmlformats.org/presentationml/2006/ole">
            <mc:AlternateContent xmlns:mc="http://schemas.openxmlformats.org/markup-compatibility/2006">
              <mc:Choice xmlns:v="urn:schemas-microsoft-com:vml" Requires="v">
                <p:oleObj spid="_x0000_s334910" name="Equation" r:id="rId6" imgW="1054100" imgH="279400" progId="Equation.3">
                  <p:embed/>
                </p:oleObj>
              </mc:Choice>
              <mc:Fallback>
                <p:oleObj name="Equation" r:id="rId6" imgW="1054100" imgH="279400" progId="Equation.3">
                  <p:embed/>
                  <p:pic>
                    <p:nvPicPr>
                      <p:cNvPr id="0" name=""/>
                      <p:cNvPicPr>
                        <a:picLocks noChangeAspect="1" noChangeArrowheads="1"/>
                      </p:cNvPicPr>
                      <p:nvPr/>
                    </p:nvPicPr>
                    <p:blipFill>
                      <a:blip r:embed="rId7"/>
                      <a:srcRect/>
                      <a:stretch>
                        <a:fillRect/>
                      </a:stretch>
                    </p:blipFill>
                    <p:spPr bwMode="auto">
                      <a:xfrm>
                        <a:off x="6168469" y="2409750"/>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1796642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11158062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15286902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35933"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35934"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2026958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13813929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336986"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336987"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336988"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87740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10880101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38010"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38011"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38012"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3185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39034"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39035"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39036"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4445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0058"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0059"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0060"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829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0" name="Rectangle 19"/>
          <p:cNvSpPr/>
          <p:nvPr/>
        </p:nvSpPr>
        <p:spPr>
          <a:xfrm>
            <a:off x="2536691" y="929898"/>
            <a:ext cx="1743769"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022596" y="929898"/>
            <a:ext cx="21980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6" name="TextBox 25"/>
          <p:cNvSpPr txBox="1"/>
          <p:nvPr/>
        </p:nvSpPr>
        <p:spPr>
          <a:xfrm>
            <a:off x="2209317" y="449856"/>
            <a:ext cx="2433167" cy="369332"/>
          </a:xfrm>
          <a:prstGeom prst="rect">
            <a:avLst/>
          </a:prstGeom>
          <a:noFill/>
        </p:spPr>
        <p:txBody>
          <a:bodyPr wrap="none" rtlCol="0">
            <a:spAutoFit/>
          </a:bodyPr>
          <a:lstStyle/>
          <a:p>
            <a:r>
              <a:rPr lang="en-US" dirty="0" smtClean="0"/>
              <a:t>95% confidence interval</a:t>
            </a:r>
            <a:endParaRPr lang="en-US" dirty="0"/>
          </a:p>
        </p:txBody>
      </p:sp>
      <p:sp>
        <p:nvSpPr>
          <p:cNvPr id="28" name="TextBox 27"/>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16707441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1082"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1083"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1084"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8439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2106"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2107"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2108"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3691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343130"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343131"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343132"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86658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344154"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344155"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344156"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83715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177992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228616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737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281513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5740765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3106001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39" name="Title 1"/>
          <p:cNvSpPr>
            <a:spLocks noGrp="1"/>
          </p:cNvSpPr>
          <p:nvPr>
            <p:ph type="title"/>
          </p:nvPr>
        </p:nvSpPr>
        <p:spPr>
          <a:xfrm>
            <a:off x="1896228" y="279861"/>
            <a:ext cx="6280441" cy="990107"/>
          </a:xfrm>
        </p:spPr>
        <p:txBody>
          <a:bodyPr anchor="t"/>
          <a:lstStyle/>
          <a:p>
            <a:r>
              <a:rPr lang="en-US" dirty="0" smtClean="0"/>
              <a:t>Is there a difference?</a:t>
            </a:r>
            <a:endParaRPr lang="en-US" dirty="0"/>
          </a:p>
        </p:txBody>
      </p:sp>
    </p:spTree>
    <p:extLst>
      <p:ext uri="{BB962C8B-B14F-4D97-AF65-F5344CB8AC3E}">
        <p14:creationId xmlns:p14="http://schemas.microsoft.com/office/powerpoint/2010/main" val="17232399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7617175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852396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122</a:t>
            </a:fld>
            <a:endParaRPr lang="en-US" dirty="0"/>
          </a:p>
        </p:txBody>
      </p:sp>
    </p:spTree>
    <p:extLst>
      <p:ext uri="{BB962C8B-B14F-4D97-AF65-F5344CB8AC3E}">
        <p14:creationId xmlns:p14="http://schemas.microsoft.com/office/powerpoint/2010/main" val="1632477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752166"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39" name="TextBox 38"/>
          <p:cNvSpPr txBox="1"/>
          <p:nvPr/>
        </p:nvSpPr>
        <p:spPr>
          <a:xfrm>
            <a:off x="2209317" y="449856"/>
            <a:ext cx="2433167" cy="369332"/>
          </a:xfrm>
          <a:prstGeom prst="rect">
            <a:avLst/>
          </a:prstGeom>
          <a:noFill/>
        </p:spPr>
        <p:txBody>
          <a:bodyPr wrap="none" rtlCol="0">
            <a:spAutoFit/>
          </a:bodyPr>
          <a:lstStyle/>
          <a:p>
            <a:r>
              <a:rPr lang="en-US" dirty="0" smtClean="0"/>
              <a:t>95% confidence interval</a:t>
            </a:r>
            <a:endParaRPr lang="en-US" dirty="0"/>
          </a:p>
        </p:txBody>
      </p:sp>
      <p:sp>
        <p:nvSpPr>
          <p:cNvPr id="43" name="TextBox 42"/>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428175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528071"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638963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309002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3251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57499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54493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81748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5996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30245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78730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03391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419945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7861"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41453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938521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39" name="Rectangle 38"/>
          <p:cNvSpPr/>
          <p:nvPr/>
        </p:nvSpPr>
        <p:spPr>
          <a:xfrm>
            <a:off x="3289654"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532139"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774624"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44564"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017109"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259594"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502079"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986929"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233538"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4399081"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997487"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14164"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897293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752166"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21883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159781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34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Causality</a:t>
            </a:r>
            <a:endParaRPr lang="en-US" dirty="0"/>
          </a:p>
        </p:txBody>
      </p:sp>
      <p:sp>
        <p:nvSpPr>
          <p:cNvPr id="3" name="Text Placeholder 2"/>
          <p:cNvSpPr>
            <a:spLocks noGrp="1"/>
          </p:cNvSpPr>
          <p:nvPr>
            <p:ph idx="1"/>
          </p:nvPr>
        </p:nvSpPr>
        <p:spPr>
          <a:xfrm>
            <a:off x="1128943" y="1847153"/>
            <a:ext cx="7609868" cy="4379976"/>
          </a:xfrm>
        </p:spPr>
        <p:txBody>
          <a:bodyPr/>
          <a:lstStyle/>
          <a:p>
            <a:r>
              <a:rPr lang="en-US" dirty="0" smtClean="0"/>
              <a:t>How </a:t>
            </a:r>
            <a:r>
              <a:rPr lang="en-US" dirty="0"/>
              <a:t>do we </a:t>
            </a:r>
            <a:r>
              <a:rPr lang="en-US" i="1" dirty="0"/>
              <a:t>infer </a:t>
            </a:r>
            <a:r>
              <a:rPr lang="en-US" dirty="0"/>
              <a:t>causality? </a:t>
            </a:r>
            <a:endParaRPr lang="en-US" dirty="0" smtClean="0"/>
          </a:p>
          <a:p>
            <a:r>
              <a:rPr lang="en-US" dirty="0" smtClean="0"/>
              <a:t>How </a:t>
            </a:r>
            <a:r>
              <a:rPr lang="en-US" dirty="0"/>
              <a:t>do we prove it</a:t>
            </a:r>
            <a:r>
              <a:rPr lang="en-US" dirty="0" smtClean="0"/>
              <a:t>?</a:t>
            </a:r>
          </a:p>
          <a:p>
            <a:pPr lvl="1"/>
            <a:r>
              <a:rPr lang="en-US" dirty="0"/>
              <a:t>Why is it hard to prove causality</a:t>
            </a:r>
          </a:p>
          <a:p>
            <a:pPr lvl="1"/>
            <a:r>
              <a:rPr lang="en-US" dirty="0"/>
              <a:t>Why do we need to prove causality</a:t>
            </a:r>
            <a:r>
              <a:rPr lang="en-US" dirty="0" smtClean="0"/>
              <a:t>?</a:t>
            </a:r>
            <a:endParaRPr lang="en-US" dirty="0" smtClean="0"/>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78582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53605" y="3344621"/>
            <a:ext cx="1110625" cy="369332"/>
          </a:xfrm>
          <a:prstGeom prst="rect">
            <a:avLst/>
          </a:prstGeom>
          <a:noFill/>
        </p:spPr>
        <p:txBody>
          <a:bodyPr wrap="none" rtlCol="0">
            <a:spAutoFit/>
          </a:bodyPr>
          <a:lstStyle/>
          <a:p>
            <a:r>
              <a:rPr lang="en-US" smtClean="0"/>
              <a:t>Effect size</a:t>
            </a:r>
            <a:endParaRPr lang="en-US" dirty="0"/>
          </a:p>
        </p:txBody>
      </p:sp>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6205" y="2335025"/>
            <a:ext cx="4572000" cy="2513283"/>
          </a:xfrm>
          <a:prstGeom prst="rect">
            <a:avLst/>
          </a:prstGeom>
        </p:spPr>
      </p:pic>
    </p:spTree>
    <p:extLst>
      <p:ext uri="{BB962C8B-B14F-4D97-AF65-F5344CB8AC3E}">
        <p14:creationId xmlns:p14="http://schemas.microsoft.com/office/powerpoint/2010/main" val="6866941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719943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cxnSp>
        <p:nvCxnSpPr>
          <p:cNvPr id="37" name="Straight Arrow Connector 36"/>
          <p:cNvCxnSpPr/>
          <p:nvPr/>
        </p:nvCxnSpPr>
        <p:spPr>
          <a:xfrm>
            <a:off x="3421390" y="1855694"/>
            <a:ext cx="508275"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39" name="Picture 3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665" y="2335025"/>
            <a:ext cx="4572000" cy="2513283"/>
          </a:xfrm>
          <a:prstGeom prst="rect">
            <a:avLst/>
          </a:prstGeom>
        </p:spPr>
      </p:pic>
    </p:spTree>
    <p:extLst>
      <p:ext uri="{BB962C8B-B14F-4D97-AF65-F5344CB8AC3E}">
        <p14:creationId xmlns:p14="http://schemas.microsoft.com/office/powerpoint/2010/main" val="55608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mc:AlternateContent xmlns:mc="http://schemas.openxmlformats.org/markup-compatibility/2006">
        <mc:Choice xmlns:a14="http://schemas.microsoft.com/office/drawing/2010/main" Requires="a14">
          <p:sp>
            <p:nvSpPr>
              <p:cNvPr id="37"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dirty="0" smtClean="0"/>
                  <a:t>What if we increase </a:t>
                </a:r>
                <a14:m>
                  <m:oMath xmlns:m="http://schemas.openxmlformats.org/officeDocument/2006/math">
                    <m:r>
                      <a:rPr lang="en-US" i="1" smtClean="0">
                        <a:latin typeface="Cambria Math" charset="0"/>
                        <a:ea typeface="Cambria Math" charset="0"/>
                        <a:cs typeface="Cambria Math" charset="0"/>
                      </a:rPr>
                      <m:t>𝛼</m:t>
                    </m:r>
                  </m:oMath>
                </a14:m>
                <a:r>
                  <a:rPr lang="en-US" dirty="0" smtClean="0"/>
                  <a:t>?</a:t>
                </a:r>
                <a:endParaRPr lang="en-US" dirty="0"/>
              </a:p>
            </p:txBody>
          </p:sp>
        </mc:Choice>
        <mc:Fallback>
          <p:sp>
            <p:nvSpPr>
              <p:cNvPr id="37" name="Title 1"/>
              <p:cNvSpPr txBox="1">
                <a:spLocks noRot="1" noChangeAspect="1" noMove="1" noResize="1" noEditPoints="1" noAdjustHandles="1" noChangeArrowheads="1" noChangeShapeType="1" noTextEdit="1"/>
              </p:cNvSpPr>
              <p:nvPr/>
            </p:nvSpPr>
            <p:spPr>
              <a:xfrm>
                <a:off x="1896228" y="279861"/>
                <a:ext cx="6280441" cy="990107"/>
              </a:xfrm>
              <a:prstGeom prst="rect">
                <a:avLst/>
              </a:prstGeom>
              <a:blipFill rotWithShape="0">
                <a:blip r:embed="rId3"/>
                <a:stretch>
                  <a:fillRect l="-3883" t="-18519"/>
                </a:stretch>
              </a:blipFill>
            </p:spPr>
            <p:txBody>
              <a:bodyPr/>
              <a:lstStyle/>
              <a:p>
                <a:r>
                  <a:rPr lang="en-US">
                    <a:noFill/>
                  </a:rPr>
                  <a:t> </a:t>
                </a:r>
              </a:p>
            </p:txBody>
          </p:sp>
        </mc:Fallback>
      </mc:AlternateContent>
    </p:spTree>
    <p:extLst>
      <p:ext uri="{BB962C8B-B14F-4D97-AF65-F5344CB8AC3E}">
        <p14:creationId xmlns:p14="http://schemas.microsoft.com/office/powerpoint/2010/main" val="1738354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62548" y="929898"/>
            <a:ext cx="731754"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532196" y="929898"/>
            <a:ext cx="719670"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mc:AlternateContent xmlns:mc="http://schemas.openxmlformats.org/markup-compatibility/2006">
        <mc:Choice xmlns:a14="http://schemas.microsoft.com/office/drawing/2010/main" Requires="a14">
          <p:sp>
            <p:nvSpPr>
              <p:cNvPr id="37"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dirty="0" smtClean="0"/>
                  <a:t>What if we increase </a:t>
                </a:r>
                <a14:m>
                  <m:oMath xmlns:m="http://schemas.openxmlformats.org/officeDocument/2006/math">
                    <m:r>
                      <a:rPr lang="en-US" i="1" smtClean="0">
                        <a:latin typeface="Cambria Math" charset="0"/>
                        <a:ea typeface="Cambria Math" charset="0"/>
                        <a:cs typeface="Cambria Math" charset="0"/>
                      </a:rPr>
                      <m:t>𝛼</m:t>
                    </m:r>
                  </m:oMath>
                </a14:m>
                <a:r>
                  <a:rPr lang="en-US" dirty="0" smtClean="0"/>
                  <a:t>?</a:t>
                </a:r>
                <a:endParaRPr lang="en-US" dirty="0"/>
              </a:p>
            </p:txBody>
          </p:sp>
        </mc:Choice>
        <mc:Fallback>
          <p:sp>
            <p:nvSpPr>
              <p:cNvPr id="37" name="Title 1"/>
              <p:cNvSpPr txBox="1">
                <a:spLocks noRot="1" noChangeAspect="1" noMove="1" noResize="1" noEditPoints="1" noAdjustHandles="1" noChangeArrowheads="1" noChangeShapeType="1" noTextEdit="1"/>
              </p:cNvSpPr>
              <p:nvPr/>
            </p:nvSpPr>
            <p:spPr>
              <a:xfrm>
                <a:off x="1896228" y="279861"/>
                <a:ext cx="6280441" cy="990107"/>
              </a:xfrm>
              <a:prstGeom prst="rect">
                <a:avLst/>
              </a:prstGeom>
              <a:blipFill rotWithShape="0">
                <a:blip r:embed="rId3"/>
                <a:stretch>
                  <a:fillRect l="-3883" t="-18519"/>
                </a:stretch>
              </a:blipFill>
            </p:spPr>
            <p:txBody>
              <a:bodyPr/>
              <a:lstStyle/>
              <a:p>
                <a:r>
                  <a:rPr lang="en-US">
                    <a:noFill/>
                  </a:rPr>
                  <a:t> </a:t>
                </a:r>
              </a:p>
            </p:txBody>
          </p:sp>
        </mc:Fallback>
      </mc:AlternateContent>
    </p:spTree>
    <p:extLst>
      <p:ext uri="{BB962C8B-B14F-4D97-AF65-F5344CB8AC3E}">
        <p14:creationId xmlns:p14="http://schemas.microsoft.com/office/powerpoint/2010/main" val="647058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priors</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2042924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‘Prior’: </a:t>
            </a:r>
            <a:br>
              <a:rPr lang="en-US" dirty="0" smtClean="0"/>
            </a:br>
            <a:r>
              <a:rPr lang="en-US" dirty="0" smtClean="0"/>
              <a:t>Before the </a:t>
            </a:r>
          </a:p>
          <a:p>
            <a:r>
              <a:rPr lang="en-US" dirty="0" smtClean="0"/>
              <a:t>experiment</a:t>
            </a:r>
            <a:endParaRPr lang="en-US" dirty="0"/>
          </a:p>
        </p:txBody>
      </p:sp>
    </p:spTree>
    <p:extLst>
      <p:ext uri="{BB962C8B-B14F-4D97-AF65-F5344CB8AC3E}">
        <p14:creationId xmlns:p14="http://schemas.microsoft.com/office/powerpoint/2010/main" val="1466699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182972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289216"/>
            <a:ext cx="305057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Hypothesis more plausible</a:t>
            </a:r>
            <a:br>
              <a:rPr lang="en-US" dirty="0" smtClean="0"/>
            </a:br>
            <a:r>
              <a:rPr lang="en-US" dirty="0" smtClean="0"/>
              <a:t>than it should be (Type I Error)</a:t>
            </a:r>
            <a:endParaRPr lang="en-US" dirty="0"/>
          </a:p>
        </p:txBody>
      </p:sp>
    </p:spTree>
    <p:extLst>
      <p:ext uri="{BB962C8B-B14F-4D97-AF65-F5344CB8AC3E}">
        <p14:creationId xmlns:p14="http://schemas.microsoft.com/office/powerpoint/2010/main" val="1717224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11" name="TextBox 10"/>
          <p:cNvSpPr txBox="1"/>
          <p:nvPr/>
        </p:nvSpPr>
        <p:spPr>
          <a:xfrm>
            <a:off x="3100410" y="3812966"/>
            <a:ext cx="35146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Alternatively, a small sample </a:t>
            </a:r>
            <a:br>
              <a:rPr lang="en-US" dirty="0" smtClean="0"/>
            </a:br>
            <a:r>
              <a:rPr lang="en-US" dirty="0" smtClean="0"/>
              <a:t>may cause a Type II error (failure to </a:t>
            </a:r>
            <a:br>
              <a:rPr lang="en-US" dirty="0" smtClean="0"/>
            </a:br>
            <a:r>
              <a:rPr lang="en-US" dirty="0" smtClean="0"/>
              <a:t>detect a true difference) due to </a:t>
            </a:r>
            <a:br>
              <a:rPr lang="en-US" dirty="0" smtClean="0"/>
            </a:br>
            <a:r>
              <a:rPr lang="en-US" dirty="0" smtClean="0"/>
              <a:t>random sampling bias</a:t>
            </a:r>
            <a:endParaRPr lang="en-US" dirty="0"/>
          </a:p>
        </p:txBody>
      </p:sp>
    </p:spTree>
    <p:extLst>
      <p:ext uri="{BB962C8B-B14F-4D97-AF65-F5344CB8AC3E}">
        <p14:creationId xmlns:p14="http://schemas.microsoft.com/office/powerpoint/2010/main" val="2038184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a:t>
            </a:r>
            <a:r>
              <a:rPr lang="en-US" i="1" dirty="0"/>
              <a:t>vs</a:t>
            </a:r>
            <a:r>
              <a:rPr lang="en-US" dirty="0"/>
              <a:t> Bayesian </a:t>
            </a:r>
            <a:r>
              <a:rPr lang="en-US" dirty="0" smtClean="0"/>
              <a:t>Approaches</a:t>
            </a:r>
            <a:endParaRPr lang="en-US" dirty="0"/>
          </a:p>
        </p:txBody>
      </p:sp>
      <p:sp>
        <p:nvSpPr>
          <p:cNvPr id="3" name="Text Placeholder 2"/>
          <p:cNvSpPr>
            <a:spLocks noGrp="1"/>
          </p:cNvSpPr>
          <p:nvPr>
            <p:ph type="body" idx="1"/>
          </p:nvPr>
        </p:nvSpPr>
        <p:spPr/>
        <p:txBody>
          <a:bodyPr/>
          <a:lstStyle/>
          <a:p>
            <a:r>
              <a:rPr lang="en-US" dirty="0" smtClean="0"/>
              <a:t>Formalizing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7669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have to do with causality?</a:t>
            </a:r>
            <a:endParaRPr lang="en-US" dirty="0"/>
          </a:p>
        </p:txBody>
      </p:sp>
      <p:sp>
        <p:nvSpPr>
          <p:cNvPr id="3" name="Content Placeholder 2"/>
          <p:cNvSpPr>
            <a:spLocks noGrp="1"/>
          </p:cNvSpPr>
          <p:nvPr>
            <p:ph idx="1"/>
          </p:nvPr>
        </p:nvSpPr>
        <p:spPr>
          <a:xfrm>
            <a:off x="1128942" y="1423820"/>
            <a:ext cx="7761058" cy="4379976"/>
          </a:xfrm>
        </p:spPr>
        <p:txBody>
          <a:bodyPr/>
          <a:lstStyle/>
          <a:p>
            <a:pPr marL="342900" lvl="1" indent="-342900">
              <a:buClr>
                <a:schemeClr val="accent3"/>
              </a:buClr>
              <a:buSzTx/>
            </a:pPr>
            <a:r>
              <a:rPr lang="en-US" dirty="0" smtClean="0"/>
              <a:t>Example: A/B testing</a:t>
            </a:r>
          </a:p>
          <a:p>
            <a:pPr marL="342900" lvl="1" indent="-342900">
              <a:buClr>
                <a:schemeClr val="accent3"/>
              </a:buClr>
              <a:buSzTx/>
            </a:pPr>
            <a:r>
              <a:rPr lang="en-US" dirty="0" smtClean="0"/>
              <a:t>What to know if A better or B better</a:t>
            </a:r>
          </a:p>
          <a:p>
            <a:pPr marL="571500" lvl="2" indent="-342900">
              <a:buClr>
                <a:schemeClr val="accent3"/>
              </a:buClr>
            </a:pPr>
            <a:r>
              <a:rPr lang="en-US" dirty="0"/>
              <a:t>E.g., A is </a:t>
            </a:r>
            <a:r>
              <a:rPr lang="en-US" dirty="0" smtClean="0"/>
              <a:t>stylus, B is finger</a:t>
            </a:r>
            <a:endParaRPr lang="en-US" dirty="0"/>
          </a:p>
          <a:p>
            <a:pPr marL="571500" lvl="2" indent="-342900">
              <a:buClr>
                <a:schemeClr val="accent3"/>
              </a:buClr>
            </a:pPr>
            <a:r>
              <a:rPr lang="en-US" dirty="0" smtClean="0"/>
              <a:t>Measure speed of entering text</a:t>
            </a:r>
          </a:p>
          <a:p>
            <a:pPr marL="342900" lvl="1" indent="-342900">
              <a:buClr>
                <a:schemeClr val="accent3"/>
              </a:buClr>
              <a:buSzTx/>
            </a:pPr>
            <a:r>
              <a:rPr lang="en-US" dirty="0" smtClean="0"/>
              <a:t>Split participants in two groups.</a:t>
            </a:r>
          </a:p>
          <a:p>
            <a:pPr marL="342900" lvl="1" indent="-342900">
              <a:buClr>
                <a:schemeClr val="accent3"/>
              </a:buClr>
              <a:buSzTx/>
            </a:pPr>
            <a:r>
              <a:rPr lang="en-US" dirty="0" smtClean="0"/>
              <a:t>Hold everything the same, except…</a:t>
            </a:r>
          </a:p>
          <a:p>
            <a:pPr marL="342900" lvl="1" indent="-342900">
              <a:buClr>
                <a:schemeClr val="accent3"/>
              </a:buClr>
              <a:buSzTx/>
            </a:pPr>
            <a:r>
              <a:rPr lang="en-US" dirty="0" smtClean="0"/>
              <a:t>Group 1 uses stylus (A); group 2 uses finger (B)</a:t>
            </a:r>
          </a:p>
          <a:p>
            <a:pPr marL="342900" lvl="1" indent="-342900">
              <a:buClr>
                <a:schemeClr val="accent3"/>
              </a:buClr>
              <a:buSzTx/>
            </a:pPr>
            <a:r>
              <a:rPr lang="en-US" smtClean="0"/>
              <a:t>Run a null </a:t>
            </a:r>
            <a:r>
              <a:rPr lang="en-US" dirty="0" smtClean="0"/>
              <a:t>hypothesis test</a:t>
            </a:r>
          </a:p>
          <a:p>
            <a:pPr marL="342900" lvl="1" indent="-342900">
              <a:buClr>
                <a:schemeClr val="accent3"/>
              </a:buClr>
              <a:buSzTx/>
            </a:pPr>
            <a:r>
              <a:rPr lang="en-US" dirty="0" smtClean="0"/>
              <a:t>Then if there is a difference in typing speed, we can say it was caused by text entry method (A/B)</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558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857369" y="5597111"/>
            <a:ext cx="1909497" cy="369332"/>
          </a:xfrm>
          <a:prstGeom prst="rect">
            <a:avLst/>
          </a:prstGeom>
          <a:noFill/>
        </p:spPr>
        <p:txBody>
          <a:bodyPr wrap="none" rtlCol="0">
            <a:spAutoFit/>
          </a:bodyPr>
          <a:lstStyle/>
          <a:p>
            <a:r>
              <a:rPr lang="en-US" dirty="0" smtClean="0"/>
              <a:t>Text </a:t>
            </a:r>
            <a:r>
              <a:rPr lang="en-US" smtClean="0"/>
              <a:t>entry method</a:t>
            </a:r>
            <a:endParaRPr lang="en-US" dirty="0"/>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53605" y="3344621"/>
            <a:ext cx="1110625" cy="369332"/>
          </a:xfrm>
          <a:prstGeom prst="rect">
            <a:avLst/>
          </a:prstGeom>
          <a:noFill/>
        </p:spPr>
        <p:txBody>
          <a:bodyPr wrap="none" rtlCol="0">
            <a:spAutoFit/>
          </a:bodyPr>
          <a:lstStyle/>
          <a:p>
            <a:r>
              <a:rPr lang="en-US" smtClean="0"/>
              <a:t>Effect size</a:t>
            </a:r>
            <a:endParaRPr lang="en-US" dirty="0"/>
          </a:p>
        </p:txBody>
      </p:sp>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6205" y="2335025"/>
            <a:ext cx="4572000" cy="2513283"/>
          </a:xfrm>
          <a:prstGeom prst="rect">
            <a:avLst/>
          </a:prstGeom>
        </p:spPr>
      </p:pic>
      <p:sp>
        <p:nvSpPr>
          <p:cNvPr id="49" name="TextBox 48"/>
          <p:cNvSpPr txBox="1"/>
          <p:nvPr/>
        </p:nvSpPr>
        <p:spPr>
          <a:xfrm>
            <a:off x="2993449" y="5101368"/>
            <a:ext cx="767903" cy="369332"/>
          </a:xfrm>
          <a:prstGeom prst="rect">
            <a:avLst/>
          </a:prstGeom>
          <a:noFill/>
        </p:spPr>
        <p:txBody>
          <a:bodyPr wrap="none" rtlCol="0">
            <a:spAutoFit/>
          </a:bodyPr>
          <a:lstStyle/>
          <a:p>
            <a:r>
              <a:rPr lang="en-US" smtClean="0"/>
              <a:t>Finger</a:t>
            </a:r>
            <a:endParaRPr lang="en-US" dirty="0"/>
          </a:p>
        </p:txBody>
      </p:sp>
      <p:sp>
        <p:nvSpPr>
          <p:cNvPr id="50" name="TextBox 49"/>
          <p:cNvSpPr txBox="1"/>
          <p:nvPr/>
        </p:nvSpPr>
        <p:spPr>
          <a:xfrm>
            <a:off x="5873776" y="5104248"/>
            <a:ext cx="736099" cy="369332"/>
          </a:xfrm>
          <a:prstGeom prst="rect">
            <a:avLst/>
          </a:prstGeom>
          <a:noFill/>
        </p:spPr>
        <p:txBody>
          <a:bodyPr wrap="none" rtlCol="0">
            <a:spAutoFit/>
          </a:bodyPr>
          <a:lstStyle/>
          <a:p>
            <a:r>
              <a:rPr lang="en-US" smtClean="0"/>
              <a:t>Stylus</a:t>
            </a:r>
            <a:endParaRPr lang="en-US" dirty="0"/>
          </a:p>
        </p:txBody>
      </p:sp>
    </p:spTree>
    <p:extLst>
      <p:ext uri="{BB962C8B-B14F-4D97-AF65-F5344CB8AC3E}">
        <p14:creationId xmlns:p14="http://schemas.microsoft.com/office/powerpoint/2010/main" val="1933434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581768" y="2356533"/>
            <a:ext cx="1600200" cy="2602925"/>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521901" y="1624695"/>
            <a:ext cx="1600200" cy="3350261"/>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857369" y="5597111"/>
            <a:ext cx="1909497" cy="369332"/>
          </a:xfrm>
          <a:prstGeom prst="rect">
            <a:avLst/>
          </a:prstGeom>
          <a:noFill/>
        </p:spPr>
        <p:txBody>
          <a:bodyPr wrap="none" rtlCol="0">
            <a:spAutoFit/>
          </a:bodyPr>
          <a:lstStyle/>
          <a:p>
            <a:r>
              <a:rPr lang="en-US" dirty="0" smtClean="0"/>
              <a:t>Text </a:t>
            </a:r>
            <a:r>
              <a:rPr lang="en-US" smtClean="0"/>
              <a:t>entry method</a:t>
            </a:r>
            <a:endParaRPr lang="en-US" dirty="0"/>
          </a:p>
        </p:txBody>
      </p:sp>
      <p:sp>
        <p:nvSpPr>
          <p:cNvPr id="41" name="TextBox 40"/>
          <p:cNvSpPr txBox="1"/>
          <p:nvPr/>
        </p:nvSpPr>
        <p:spPr>
          <a:xfrm rot="16200000">
            <a:off x="761214" y="2660624"/>
            <a:ext cx="1346844" cy="369332"/>
          </a:xfrm>
          <a:prstGeom prst="rect">
            <a:avLst/>
          </a:prstGeom>
          <a:noFill/>
        </p:spPr>
        <p:txBody>
          <a:bodyPr wrap="none" rtlCol="0">
            <a:spAutoFit/>
          </a:bodyPr>
          <a:lstStyle/>
          <a:p>
            <a:r>
              <a:rPr lang="en-US" smtClean="0"/>
              <a:t>Mean speed</a:t>
            </a:r>
            <a:endParaRPr lang="en-US" dirty="0"/>
          </a:p>
        </p:txBody>
      </p:sp>
      <p:sp>
        <p:nvSpPr>
          <p:cNvPr id="45" name="TextBox 44"/>
          <p:cNvSpPr txBox="1"/>
          <p:nvPr/>
        </p:nvSpPr>
        <p:spPr>
          <a:xfrm>
            <a:off x="2134210" y="2341035"/>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7202366" y="1624695"/>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49" name="TextBox 48"/>
          <p:cNvSpPr txBox="1"/>
          <p:nvPr/>
        </p:nvSpPr>
        <p:spPr>
          <a:xfrm>
            <a:off x="2993449" y="5101368"/>
            <a:ext cx="767903" cy="369332"/>
          </a:xfrm>
          <a:prstGeom prst="rect">
            <a:avLst/>
          </a:prstGeom>
          <a:noFill/>
        </p:spPr>
        <p:txBody>
          <a:bodyPr wrap="none" rtlCol="0">
            <a:spAutoFit/>
          </a:bodyPr>
          <a:lstStyle/>
          <a:p>
            <a:r>
              <a:rPr lang="en-US" smtClean="0"/>
              <a:t>Finger</a:t>
            </a:r>
            <a:endParaRPr lang="en-US" dirty="0"/>
          </a:p>
        </p:txBody>
      </p:sp>
      <p:sp>
        <p:nvSpPr>
          <p:cNvPr id="50" name="TextBox 49"/>
          <p:cNvSpPr txBox="1"/>
          <p:nvPr/>
        </p:nvSpPr>
        <p:spPr>
          <a:xfrm>
            <a:off x="5953951" y="5101367"/>
            <a:ext cx="736099" cy="369332"/>
          </a:xfrm>
          <a:prstGeom prst="rect">
            <a:avLst/>
          </a:prstGeom>
          <a:noFill/>
        </p:spPr>
        <p:txBody>
          <a:bodyPr wrap="none" rtlCol="0">
            <a:spAutoFit/>
          </a:bodyPr>
          <a:lstStyle/>
          <a:p>
            <a:r>
              <a:rPr lang="en-US" smtClean="0"/>
              <a:t>Stylus</a:t>
            </a:r>
            <a:endParaRPr lang="en-US" dirty="0"/>
          </a:p>
        </p:txBody>
      </p:sp>
      <p:cxnSp>
        <p:nvCxnSpPr>
          <p:cNvPr id="3" name="Straight Connector 2"/>
          <p:cNvCxnSpPr/>
          <p:nvPr/>
        </p:nvCxnSpPr>
        <p:spPr>
          <a:xfrm flipV="1">
            <a:off x="3379588" y="2129180"/>
            <a:ext cx="2323" cy="445091"/>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322001" y="1402148"/>
            <a:ext cx="2323" cy="445091"/>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9544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Flaws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dirty="0" smtClean="0"/>
              <a:t>Doesn’t take prior knowledge into account</a:t>
            </a:r>
          </a:p>
          <a:p>
            <a:r>
              <a:rPr lang="en-US" dirty="0" smtClean="0"/>
              <a:t>Based on assumed ‘average’ sample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358452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flaws</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1611524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Potential Errors</a:t>
            </a:r>
            <a:endParaRPr lang="en-US" dirty="0"/>
          </a:p>
        </p:txBody>
      </p:sp>
      <p:graphicFrame>
        <p:nvGraphicFramePr>
          <p:cNvPr id="7"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7912067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593525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316512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32412"/>
            <a:ext cx="6280441" cy="990107"/>
          </a:xfrm>
        </p:spPr>
        <p:txBody>
          <a:bodyPr/>
          <a:lstStyle/>
          <a:p>
            <a:r>
              <a:rPr lang="en-US" dirty="0" smtClean="0"/>
              <a:t>Type II errors (failure to detect difference) also caused by small effect size</a:t>
            </a:r>
            <a:endParaRPr lang="en-US" dirty="0"/>
          </a:p>
        </p:txBody>
      </p:sp>
      <p:pic>
        <p:nvPicPr>
          <p:cNvPr id="4" name="Picture 3"/>
          <p:cNvPicPr>
            <a:picLocks noChangeAspect="1"/>
          </p:cNvPicPr>
          <p:nvPr/>
        </p:nvPicPr>
        <p:blipFill>
          <a:blip r:embed="rId3"/>
          <a:stretch>
            <a:fillRect/>
          </a:stretch>
        </p:blipFill>
        <p:spPr>
          <a:xfrm>
            <a:off x="2146300" y="159385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315182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1586006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65472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441546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16358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632800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1140479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17453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20112296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sz="2400" dirty="0" smtClean="0">
                <a:solidFill>
                  <a:srgbClr val="000000"/>
                </a:solidFill>
              </a:rPr>
              <a:t>Potential Pitfalls typically leading to Type I errors</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smtClean="0"/>
              <a:t>]</a:t>
            </a:r>
          </a:p>
          <a:p>
            <a:pPr lvl="1"/>
            <a:r>
              <a:rPr lang="en-US" sz="1800" dirty="0"/>
              <a:t>Lack of careful data exploration (charts &amp; summarization) [Hart</a:t>
            </a:r>
            <a:r>
              <a:rPr lang="en-US" sz="1800" dirty="0" smtClean="0"/>
              <a:t>]</a:t>
            </a:r>
            <a:endParaRPr lang="en-US" sz="1800" dirty="0"/>
          </a:p>
          <a:p>
            <a:pPr marL="0" indent="0">
              <a:buNone/>
            </a:pPr>
            <a:r>
              <a:rPr lang="en-US" sz="2400" dirty="0" smtClean="0"/>
              <a:t>Potential Pitfalls leading to Type II Errors</a:t>
            </a:r>
          </a:p>
          <a:p>
            <a:pPr lvl="1"/>
            <a:r>
              <a:rPr lang="en-US" sz="1800" dirty="0" smtClean="0"/>
              <a:t>Low </a:t>
            </a:r>
            <a:r>
              <a:rPr lang="en-US" sz="1800" dirty="0"/>
              <a:t>power (probability of rejecting a false </a:t>
            </a:r>
            <a:r>
              <a:rPr lang="en-US" sz="1800" dirty="0" smtClean="0"/>
              <a:t>hypothesis i.e. Type II errors) </a:t>
            </a:r>
            <a:r>
              <a:rPr lang="en-US" sz="1800" dirty="0"/>
              <a:t>in studies [</a:t>
            </a:r>
            <a:r>
              <a:rPr lang="en-US" sz="1800" dirty="0" err="1"/>
              <a:t>Colquhuon</a:t>
            </a:r>
            <a:r>
              <a:rPr lang="en-US" sz="1800"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13445103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Hypothesis Testing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was 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161869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1824943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1472294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39" name="Title 1"/>
          <p:cNvSpPr>
            <a:spLocks noGrp="1"/>
          </p:cNvSpPr>
          <p:nvPr>
            <p:ph type="title"/>
          </p:nvPr>
        </p:nvSpPr>
        <p:spPr>
          <a:xfrm>
            <a:off x="1896228" y="279861"/>
            <a:ext cx="6280441" cy="990107"/>
          </a:xfrm>
        </p:spPr>
        <p:txBody>
          <a:bodyPr anchor="t"/>
          <a:lstStyle/>
          <a:p>
            <a:r>
              <a:rPr lang="en-US" dirty="0" smtClean="0"/>
              <a:t>Two samples</a:t>
            </a:r>
            <a:endParaRPr lang="en-US" dirty="0"/>
          </a:p>
        </p:txBody>
      </p:sp>
    </p:spTree>
    <p:extLst>
      <p:ext uri="{BB962C8B-B14F-4D97-AF65-F5344CB8AC3E}">
        <p14:creationId xmlns:p14="http://schemas.microsoft.com/office/powerpoint/2010/main" val="26429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
        <p:nvSpPr>
          <p:cNvPr id="6" name="TextBox 5"/>
          <p:cNvSpPr txBox="1"/>
          <p:nvPr/>
        </p:nvSpPr>
        <p:spPr>
          <a:xfrm>
            <a:off x="7420639" y="2642634"/>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183548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endParaRPr lang="en-US" dirty="0" smtClean="0"/>
          </a:p>
        </p:txBody>
      </p:sp>
    </p:spTree>
    <p:extLst>
      <p:ext uri="{BB962C8B-B14F-4D97-AF65-F5344CB8AC3E}">
        <p14:creationId xmlns:p14="http://schemas.microsoft.com/office/powerpoint/2010/main" val="388361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Example</a:t>
            </a:r>
            <a:endParaRPr lang="en-US" dirty="0"/>
          </a:p>
        </p:txBody>
      </p:sp>
      <p:pic>
        <p:nvPicPr>
          <p:cNvPr id="7" name="Content Placeholder 6" descr="Screen Shot 2016-03-10 at 2.11.43 PM.png"/>
          <p:cNvPicPr>
            <a:picLocks noGrp="1" noChangeAspect="1"/>
          </p:cNvPicPr>
          <p:nvPr>
            <p:ph idx="1"/>
          </p:nvPr>
        </p:nvPicPr>
        <p:blipFill>
          <a:blip r:embed="rId2">
            <a:extLst>
              <a:ext uri="{28A0092B-C50C-407E-A947-70E740481C1C}">
                <a14:useLocalDpi xmlns:a14="http://schemas.microsoft.com/office/drawing/2010/main" val="0"/>
              </a:ext>
            </a:extLst>
          </a:blip>
          <a:srcRect t="1913" b="1913"/>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8" name="Rectangle 7"/>
          <p:cNvSpPr/>
          <p:nvPr/>
        </p:nvSpPr>
        <p:spPr>
          <a:xfrm>
            <a:off x="1128943" y="1477821"/>
            <a:ext cx="4083169" cy="369332"/>
          </a:xfrm>
          <a:prstGeom prst="rect">
            <a:avLst/>
          </a:prstGeom>
        </p:spPr>
        <p:txBody>
          <a:bodyPr wrap="none">
            <a:spAutoFit/>
          </a:bodyPr>
          <a:lstStyle/>
          <a:p>
            <a:r>
              <a:rPr lang="en-US" dirty="0"/>
              <a:t>http://</a:t>
            </a:r>
            <a:r>
              <a:rPr lang="en-US" dirty="0" err="1"/>
              <a:t>www.cabreastcancer.org</a:t>
            </a:r>
            <a:r>
              <a:rPr lang="en-US" dirty="0"/>
              <a:t>/causes/#</a:t>
            </a:r>
          </a:p>
        </p:txBody>
      </p:sp>
    </p:spTree>
    <p:extLst>
      <p:ext uri="{BB962C8B-B14F-4D97-AF65-F5344CB8AC3E}">
        <p14:creationId xmlns:p14="http://schemas.microsoft.com/office/powerpoint/2010/main" val="984607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942937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7213499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things to beware of </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What structures DAG can/cannot represent (e.g. time series and feedback)</a:t>
            </a:r>
          </a:p>
          <a:p>
            <a:endParaRPr lang="en-US" dirty="0"/>
          </a:p>
        </p:txBody>
      </p:sp>
    </p:spTree>
    <p:extLst>
      <p:ext uri="{BB962C8B-B14F-4D97-AF65-F5344CB8AC3E}">
        <p14:creationId xmlns:p14="http://schemas.microsoft.com/office/powerpoint/2010/main" val="165065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that one event is dependent on one or more other events in some way (at least some of the time)</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5837363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i="1" dirty="0" smtClean="0"/>
              <a:t>Assuming </a:t>
            </a:r>
            <a:r>
              <a:rPr lang="en-US" dirty="0" smtClean="0"/>
              <a:t>you have measured the right variables, a scatterplot/correlation can sometimes show that such a relationship exists (but not what the direction of the relationship is)</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11513500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typical of ‘frequency’ reasoning, are susceptible to error, and give limited information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19130846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are limited, and based on frequency data</a:t>
            </a:r>
          </a:p>
          <a:p>
            <a:r>
              <a:rPr lang="en-US" dirty="0" smtClean="0"/>
              <a:t>A </a:t>
            </a:r>
            <a:r>
              <a:rPr lang="en-US" i="1" dirty="0" smtClean="0"/>
              <a:t>theory </a:t>
            </a:r>
            <a:r>
              <a:rPr lang="en-US" dirty="0" smtClean="0"/>
              <a:t>of the world (process data) can improve the quality of your results and give </a:t>
            </a:r>
            <a:r>
              <a:rPr lang="en-US" i="1" dirty="0" smtClean="0"/>
              <a:t>probabilities </a:t>
            </a:r>
            <a:r>
              <a:rPr lang="en-US" dirty="0" smtClean="0"/>
              <a:t>rather than yes/no results</a:t>
            </a:r>
            <a:endParaRPr lang="en-US" i="1"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88868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21"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0" name="Title 1"/>
          <p:cNvSpPr>
            <a:spLocks noGrp="1"/>
          </p:cNvSpPr>
          <p:nvPr>
            <p:ph type="title"/>
          </p:nvPr>
        </p:nvSpPr>
        <p:spPr>
          <a:xfrm>
            <a:off x="1896228" y="279861"/>
            <a:ext cx="6280441" cy="990107"/>
          </a:xfrm>
        </p:spPr>
        <p:txBody>
          <a:bodyPr anchor="t"/>
          <a:lstStyle/>
          <a:p>
            <a:r>
              <a:rPr lang="en-US" dirty="0" smtClean="0"/>
              <a:t>Where is the mean?</a:t>
            </a:r>
            <a:endParaRPr lang="en-US" dirty="0"/>
          </a:p>
        </p:txBody>
      </p:sp>
    </p:spTree>
    <p:extLst>
      <p:ext uri="{BB962C8B-B14F-4D97-AF65-F5344CB8AC3E}">
        <p14:creationId xmlns:p14="http://schemas.microsoft.com/office/powerpoint/2010/main" val="6415029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Approaches</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9131101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book ,wrong language</a:t>
            </a:r>
            <a:endParaRPr lang="en-US" dirty="0"/>
          </a:p>
        </p:txBody>
      </p:sp>
      <p:pic>
        <p:nvPicPr>
          <p:cNvPr id="7" name="Content Placeholder 6"/>
          <p:cNvPicPr>
            <a:picLocks noGrp="1" noChangeAspect="1"/>
          </p:cNvPicPr>
          <p:nvPr>
            <p:ph idx="1"/>
          </p:nvPr>
        </p:nvPicPr>
        <p:blipFill>
          <a:blip r:embed="rId2"/>
          <a:srcRect l="-49160" r="-4916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1516388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pPr lvl="1"/>
            <a:r>
              <a:rPr lang="en-US" dirty="0" smtClean="0"/>
              <a:t>Measurement scales</a:t>
            </a:r>
          </a:p>
          <a:p>
            <a:pPr lvl="1"/>
            <a:r>
              <a:rPr lang="en-US" dirty="0" smtClean="0"/>
              <a:t>Variables to be predicted</a:t>
            </a:r>
          </a:p>
          <a:p>
            <a:pPr lvl="1"/>
            <a:r>
              <a:rPr lang="en-US" dirty="0" smtClean="0"/>
              <a:t>Predictors</a:t>
            </a:r>
          </a:p>
          <a:p>
            <a:pPr lvl="1"/>
            <a:endParaRPr lang="en-US" dirty="0"/>
          </a:p>
          <a:p>
            <a:pPr marL="228600" lvl="1" indent="0">
              <a:buNone/>
            </a:pPr>
            <a:r>
              <a:rPr lang="en-US" dirty="0" smtClean="0"/>
              <a:t>Example: weight given height</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17557360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pPr lvl="1"/>
            <a:r>
              <a:rPr lang="en-US" dirty="0" smtClean="0"/>
              <a:t>graphical model </a:t>
            </a:r>
          </a:p>
          <a:p>
            <a:pPr lvl="1"/>
            <a:r>
              <a:rPr lang="en-US" dirty="0" smtClean="0"/>
              <a:t>appropriate theoretical underpinnings</a:t>
            </a:r>
          </a:p>
          <a:p>
            <a:pPr lvl="1"/>
            <a:r>
              <a:rPr lang="en-US" dirty="0" smtClean="0"/>
              <a:t>Example:</a:t>
            </a:r>
            <a:r>
              <a:rPr lang="en-US" dirty="0"/>
              <a:t> </a:t>
            </a:r>
            <a:r>
              <a:rPr lang="en-US" dirty="0" err="1" smtClean="0"/>
              <a:t>ŷ</a:t>
            </a:r>
            <a:r>
              <a:rPr lang="en-US" dirty="0" smtClean="0"/>
              <a:t> = β</a:t>
            </a:r>
            <a:r>
              <a:rPr lang="en-US" baseline="-25000" dirty="0" smtClean="0"/>
              <a:t>1</a:t>
            </a:r>
            <a:r>
              <a:rPr lang="en-US" dirty="0" smtClean="0"/>
              <a:t>x+β</a:t>
            </a:r>
            <a:r>
              <a:rPr lang="en-US" baseline="-25000" dirty="0" smtClean="0"/>
              <a:t>0</a:t>
            </a:r>
            <a:r>
              <a:rPr lang="en-US" dirty="0" smtClean="0"/>
              <a:t> and y ~ normal(</a:t>
            </a:r>
            <a:r>
              <a:rPr lang="en-US" dirty="0" err="1" smtClean="0"/>
              <a:t>ŷ</a:t>
            </a:r>
            <a:r>
              <a:rPr lang="en-US" dirty="0" smtClean="0"/>
              <a:t>, </a:t>
            </a:r>
            <a:r>
              <a:rPr lang="en-US" dirty="0" err="1" smtClean="0"/>
              <a:t>σ</a:t>
            </a:r>
            <a:r>
              <a:rPr lang="en-US" dirty="0" smtClean="0"/>
              <a:t>)</a:t>
            </a:r>
          </a:p>
          <a:p>
            <a:pPr lvl="2"/>
            <a:r>
              <a:rPr lang="en-US" dirty="0" smtClean="0"/>
              <a:t>Where </a:t>
            </a:r>
            <a:r>
              <a:rPr lang="en-US" dirty="0" err="1" smtClean="0"/>
              <a:t>ŷ</a:t>
            </a:r>
            <a:r>
              <a:rPr lang="en-US" dirty="0" smtClean="0"/>
              <a:t> = predicted weight and x = height and y = actual weights. y values near </a:t>
            </a:r>
            <a:r>
              <a:rPr lang="en-US" dirty="0" err="1"/>
              <a:t>ŷ</a:t>
            </a:r>
            <a:r>
              <a:rPr lang="en-US" dirty="0"/>
              <a:t> </a:t>
            </a:r>
            <a:r>
              <a:rPr lang="en-US" dirty="0" smtClean="0"/>
              <a:t>may be considered most probable</a:t>
            </a:r>
          </a:p>
          <a:p>
            <a:pPr lvl="2"/>
            <a:r>
              <a:rPr lang="en-US" dirty="0" smtClean="0"/>
              <a:t>Can fit this using regression</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10758550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pic>
        <p:nvPicPr>
          <p:cNvPr id="7" name="Content Placeholder 6"/>
          <p:cNvPicPr>
            <a:picLocks noChangeAspect="1"/>
          </p:cNvPicPr>
          <p:nvPr/>
        </p:nvPicPr>
        <p:blipFill rotWithShape="1">
          <a:blip r:embed="rId3"/>
          <a:srcRect l="-10202" r="-10202" b="63861"/>
          <a:stretch/>
        </p:blipFill>
        <p:spPr>
          <a:xfrm>
            <a:off x="3987618" y="4272456"/>
            <a:ext cx="6070569" cy="1363209"/>
          </a:xfrm>
          <a:prstGeom prst="rect">
            <a:avLst/>
          </a:prstGeom>
        </p:spPr>
      </p:pic>
      <p:pic>
        <p:nvPicPr>
          <p:cNvPr id="8" name="Picture 7"/>
          <p:cNvPicPr>
            <a:picLocks noChangeAspect="1"/>
          </p:cNvPicPr>
          <p:nvPr/>
        </p:nvPicPr>
        <p:blipFill rotWithShape="1">
          <a:blip r:embed="rId4"/>
          <a:srcRect b="64720"/>
          <a:stretch/>
        </p:blipFill>
        <p:spPr>
          <a:xfrm>
            <a:off x="0" y="4272456"/>
            <a:ext cx="5151901" cy="1363209"/>
          </a:xfrm>
          <a:prstGeom prst="rect">
            <a:avLst/>
          </a:prstGeom>
        </p:spPr>
      </p:pic>
    </p:spTree>
    <p:extLst>
      <p:ext uri="{BB962C8B-B14F-4D97-AF65-F5344CB8AC3E}">
        <p14:creationId xmlns:p14="http://schemas.microsoft.com/office/powerpoint/2010/main" val="3560671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a:xfrm>
            <a:off x="1128943" y="1726217"/>
            <a:ext cx="7048804" cy="4379976"/>
          </a:xfrm>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pPr lvl="1"/>
            <a:r>
              <a:rPr lang="en-US" dirty="0" smtClean="0"/>
              <a:t>Re-allocate credibility across parameter values (using Bayesian inference: solve for </a:t>
            </a:r>
            <a:r>
              <a:rPr lang="en-US" dirty="0" err="1"/>
              <a:t>θ</a:t>
            </a:r>
            <a:r>
              <a:rPr lang="en-US" dirty="0" smtClean="0"/>
              <a:t>)</a:t>
            </a:r>
          </a:p>
          <a:p>
            <a:pPr marL="228600" lvl="1" indent="0">
              <a:buNone/>
            </a:pPr>
            <a:r>
              <a:rPr lang="en-US" dirty="0" smtClean="0"/>
              <a:t>P(</a:t>
            </a:r>
            <a:r>
              <a:rPr lang="en-US" dirty="0" err="1" smtClean="0"/>
              <a:t>θ|D</a:t>
            </a:r>
            <a:r>
              <a:rPr lang="en-US" dirty="0" smtClean="0"/>
              <a:t>) = p(</a:t>
            </a:r>
            <a:r>
              <a:rPr lang="en-US" dirty="0" err="1" smtClean="0"/>
              <a:t>D|θ</a:t>
            </a:r>
            <a:r>
              <a:rPr lang="en-US" dirty="0" smtClean="0"/>
              <a:t>) p(</a:t>
            </a:r>
            <a:r>
              <a:rPr lang="en-US" dirty="0" err="1" smtClean="0"/>
              <a:t>θ</a:t>
            </a:r>
            <a:r>
              <a:rPr lang="en-US" dirty="0" smtClean="0"/>
              <a:t>) / p(D)</a:t>
            </a:r>
          </a:p>
          <a:p>
            <a:pPr marL="228600" lvl="1" indent="0">
              <a:buNone/>
            </a:pPr>
            <a:endParaRPr lang="en-US" dirty="0"/>
          </a:p>
          <a:p>
            <a:pPr marL="228600" lvl="1" indent="0">
              <a:buNone/>
            </a:pPr>
            <a:r>
              <a:rPr lang="en-US" dirty="0" smtClean="0"/>
              <a:t>Where p(D) = ∫</a:t>
            </a:r>
            <a:r>
              <a:rPr lang="en-US" dirty="0" err="1" smtClean="0"/>
              <a:t>d</a:t>
            </a:r>
            <a:r>
              <a:rPr lang="en-US" dirty="0" err="1"/>
              <a:t>θ</a:t>
            </a:r>
            <a:r>
              <a:rPr lang="en-US" baseline="30000" dirty="0" smtClean="0"/>
              <a:t>*</a:t>
            </a:r>
            <a:r>
              <a:rPr lang="en-US" dirty="0" smtClean="0"/>
              <a:t>p(</a:t>
            </a:r>
            <a:r>
              <a:rPr lang="en-US" dirty="0" err="1" smtClean="0"/>
              <a:t>D|θ</a:t>
            </a:r>
            <a:r>
              <a:rPr lang="en-US" baseline="30000" dirty="0" smtClean="0"/>
              <a:t>*</a:t>
            </a:r>
            <a:r>
              <a:rPr lang="en-US" dirty="0" smtClean="0"/>
              <a:t>)p(</a:t>
            </a:r>
            <a:r>
              <a:rPr lang="en-US" dirty="0" err="1" smtClean="0"/>
              <a:t>θ</a:t>
            </a:r>
            <a:r>
              <a:rPr lang="en-US" baseline="30000" dirty="0" smtClean="0"/>
              <a:t>*</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65</a:t>
            </a:fld>
            <a:endParaRPr lang="en-US" dirty="0"/>
          </a:p>
        </p:txBody>
      </p:sp>
      <p:sp>
        <p:nvSpPr>
          <p:cNvPr id="7" name="TextBox 6"/>
          <p:cNvSpPr txBox="1"/>
          <p:nvPr/>
        </p:nvSpPr>
        <p:spPr>
          <a:xfrm>
            <a:off x="1128943" y="5375060"/>
            <a:ext cx="4045135" cy="369332"/>
          </a:xfrm>
          <a:prstGeom prst="rect">
            <a:avLst/>
          </a:prstGeom>
          <a:noFill/>
        </p:spPr>
        <p:txBody>
          <a:bodyPr wrap="none" rtlCol="0">
            <a:spAutoFit/>
          </a:bodyPr>
          <a:lstStyle/>
          <a:p>
            <a:r>
              <a:rPr lang="en-US" dirty="0"/>
              <a:t>p</a:t>
            </a:r>
            <a:r>
              <a:rPr lang="en-US" dirty="0" smtClean="0"/>
              <a:t>osterior       likelihood    prior    evidence</a:t>
            </a:r>
            <a:endParaRPr lang="en-US" dirty="0"/>
          </a:p>
        </p:txBody>
      </p:sp>
      <p:sp>
        <p:nvSpPr>
          <p:cNvPr id="9" name="TextBox 8"/>
          <p:cNvSpPr txBox="1"/>
          <p:nvPr/>
        </p:nvSpPr>
        <p:spPr>
          <a:xfrm>
            <a:off x="5696426" y="5119565"/>
            <a:ext cx="2652251" cy="1200328"/>
          </a:xfrm>
          <a:prstGeom prst="rect">
            <a:avLst/>
          </a:prstGeom>
          <a:noFill/>
        </p:spPr>
        <p:txBody>
          <a:bodyPr wrap="square" rtlCol="0">
            <a:spAutoFit/>
          </a:bodyPr>
          <a:lstStyle/>
          <a:p>
            <a:pPr marL="0" lvl="1"/>
            <a:r>
              <a:rPr lang="en-US" sz="2400" dirty="0" smtClean="0"/>
              <a:t>In our example: </a:t>
            </a:r>
            <a:r>
              <a:rPr lang="en-US" sz="2400" dirty="0" err="1" smtClean="0"/>
              <a:t>θ</a:t>
            </a:r>
            <a:r>
              <a:rPr lang="en-US" sz="2400" dirty="0" smtClean="0"/>
              <a:t> includes β</a:t>
            </a:r>
            <a:r>
              <a:rPr lang="en-US" sz="2400" baseline="-25000" dirty="0" smtClean="0"/>
              <a:t>1</a:t>
            </a:r>
            <a:r>
              <a:rPr lang="en-US" sz="2400" dirty="0" smtClean="0"/>
              <a:t>β</a:t>
            </a:r>
            <a:r>
              <a:rPr lang="en-US" sz="2400" baseline="-25000" dirty="0" smtClean="0"/>
              <a:t>0</a:t>
            </a:r>
            <a:r>
              <a:rPr lang="en-US" sz="2400" dirty="0" smtClean="0"/>
              <a:t> and </a:t>
            </a:r>
            <a:r>
              <a:rPr lang="en-US" sz="2400" dirty="0" err="1" smtClean="0"/>
              <a:t>σ</a:t>
            </a:r>
            <a:endParaRPr lang="en-US" sz="2400" dirty="0"/>
          </a:p>
          <a:p>
            <a:r>
              <a:rPr lang="en-US" sz="2400" dirty="0" smtClean="0"/>
              <a:t> </a:t>
            </a:r>
            <a:endParaRPr lang="en-US" sz="2400" dirty="0"/>
          </a:p>
        </p:txBody>
      </p:sp>
    </p:spTree>
    <p:extLst>
      <p:ext uri="{BB962C8B-B14F-4D97-AF65-F5344CB8AC3E}">
        <p14:creationId xmlns:p14="http://schemas.microsoft.com/office/powerpoint/2010/main" val="9612344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pic>
        <p:nvPicPr>
          <p:cNvPr id="7" name="Content Placeholder 6"/>
          <p:cNvPicPr>
            <a:picLocks noGrp="1" noChangeAspect="1"/>
          </p:cNvPicPr>
          <p:nvPr>
            <p:ph idx="1"/>
          </p:nvPr>
        </p:nvPicPr>
        <p:blipFill>
          <a:blip r:embed="rId3"/>
          <a:srcRect l="-10202" r="-10202"/>
          <a:stretch>
            <a:fillRect/>
          </a:stretch>
        </p:blipFill>
        <p:spPr>
          <a:xfrm>
            <a:off x="3987618" y="2365608"/>
            <a:ext cx="6070569" cy="3772122"/>
          </a:xfrm>
        </p:spPr>
      </p:pic>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pic>
        <p:nvPicPr>
          <p:cNvPr id="8" name="Picture 7"/>
          <p:cNvPicPr>
            <a:picLocks noChangeAspect="1"/>
          </p:cNvPicPr>
          <p:nvPr/>
        </p:nvPicPr>
        <p:blipFill>
          <a:blip r:embed="rId4"/>
          <a:stretch>
            <a:fillRect/>
          </a:stretch>
        </p:blipFill>
        <p:spPr>
          <a:xfrm>
            <a:off x="0" y="2365608"/>
            <a:ext cx="5151901" cy="3863926"/>
          </a:xfrm>
          <a:prstGeom prst="rect">
            <a:avLst/>
          </a:prstGeom>
        </p:spPr>
      </p:pic>
    </p:spTree>
    <p:extLst>
      <p:ext uri="{BB962C8B-B14F-4D97-AF65-F5344CB8AC3E}">
        <p14:creationId xmlns:p14="http://schemas.microsoft.com/office/powerpoint/2010/main" val="4956471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posterior distribution</a:t>
            </a:r>
            <a:endParaRPr lang="en-US" dirty="0"/>
          </a:p>
        </p:txBody>
      </p:sp>
      <p:sp>
        <p:nvSpPr>
          <p:cNvPr id="3" name="Content Placeholder 2"/>
          <p:cNvSpPr>
            <a:spLocks noGrp="1"/>
          </p:cNvSpPr>
          <p:nvPr>
            <p:ph idx="1"/>
          </p:nvPr>
        </p:nvSpPr>
        <p:spPr>
          <a:xfrm>
            <a:off x="1128943" y="1524657"/>
            <a:ext cx="7048804" cy="4379976"/>
          </a:xfrm>
        </p:spPr>
        <p:txBody>
          <a:bodyPr/>
          <a:lstStyle/>
          <a:p>
            <a:pPr marL="0" indent="0">
              <a:buNone/>
            </a:pPr>
            <a:r>
              <a:rPr lang="en-US" dirty="0" smtClean="0"/>
              <a:t>Estimate distribution of values for </a:t>
            </a:r>
            <a:r>
              <a:rPr lang="en-US" i="1" dirty="0" smtClean="0"/>
              <a:t>parameters </a:t>
            </a:r>
            <a:r>
              <a:rPr lang="en-US" dirty="0" smtClean="0"/>
              <a:t>consistent with the data</a:t>
            </a:r>
          </a:p>
          <a:p>
            <a:pPr marL="0" indent="0">
              <a:buNone/>
            </a:pPr>
            <a:r>
              <a:rPr lang="en-US" dirty="0" smtClean="0"/>
              <a:t>In our example, β</a:t>
            </a:r>
            <a:r>
              <a:rPr lang="en-US" baseline="-25000" dirty="0" smtClean="0"/>
              <a:t>1</a:t>
            </a:r>
            <a:r>
              <a:rPr lang="en-US" dirty="0"/>
              <a:t>, β</a:t>
            </a:r>
            <a:r>
              <a:rPr lang="en-US" baseline="-25000" dirty="0"/>
              <a:t>0</a:t>
            </a:r>
            <a:r>
              <a:rPr lang="en-US" dirty="0"/>
              <a:t> </a:t>
            </a:r>
            <a:r>
              <a:rPr lang="en-US" dirty="0" smtClean="0"/>
              <a:t/>
            </a:r>
            <a:br>
              <a:rPr lang="en-US" dirty="0" smtClean="0"/>
            </a:br>
            <a:r>
              <a:rPr lang="en-US" dirty="0" smtClean="0"/>
              <a:t>and </a:t>
            </a:r>
            <a:r>
              <a:rPr lang="en-US" dirty="0" err="1" smtClean="0"/>
              <a:t>σ</a:t>
            </a:r>
            <a:endParaRPr lang="en-US" dirty="0" smtClean="0"/>
          </a:p>
          <a:p>
            <a:pPr lvl="1"/>
            <a:r>
              <a:rPr lang="en-US" dirty="0" smtClean="0"/>
              <a:t>Most credible value for </a:t>
            </a:r>
            <a:br>
              <a:rPr lang="en-US" dirty="0" smtClean="0"/>
            </a:br>
            <a:r>
              <a:rPr lang="en-US" dirty="0" smtClean="0"/>
              <a:t>slope is maximum of </a:t>
            </a:r>
            <a:br>
              <a:rPr lang="en-US" dirty="0" smtClean="0"/>
            </a:br>
            <a:r>
              <a:rPr lang="en-US" dirty="0" smtClean="0"/>
              <a:t>distribution (4.1) </a:t>
            </a:r>
          </a:p>
          <a:p>
            <a:pPr lvl="1"/>
            <a:r>
              <a:rPr lang="en-US" dirty="0" smtClean="0"/>
              <a:t>Can calculate the</a:t>
            </a:r>
            <a:br>
              <a:rPr lang="en-US" dirty="0" smtClean="0"/>
            </a:br>
            <a:r>
              <a:rPr lang="en-US" dirty="0" smtClean="0"/>
              <a:t>‘high density interval’ (HDI) </a:t>
            </a:r>
            <a:br>
              <a:rPr lang="en-US" dirty="0" smtClean="0"/>
            </a:br>
            <a:r>
              <a:rPr lang="en-US" dirty="0" smtClean="0"/>
              <a:t>(95% of the distribution)</a:t>
            </a:r>
          </a:p>
          <a:p>
            <a:pPr marL="0" indent="0">
              <a:buNone/>
            </a:pPr>
            <a:endParaRPr lang="en-US" dirty="0" smtClean="0"/>
          </a:p>
          <a:p>
            <a:endParaRPr lang="en-US" dirty="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3423061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769561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pic>
        <p:nvPicPr>
          <p:cNvPr id="7" name="Picture 6" descr="IMG_0217.JPG"/>
          <p:cNvPicPr>
            <a:picLocks noChangeAspect="1"/>
          </p:cNvPicPr>
          <p:nvPr/>
        </p:nvPicPr>
        <p:blipFill rotWithShape="1">
          <a:blip r:embed="rId3">
            <a:extLst>
              <a:ext uri="{28A0092B-C50C-407E-A947-70E740481C1C}">
                <a14:useLocalDpi xmlns:a14="http://schemas.microsoft.com/office/drawing/2010/main" val="0"/>
              </a:ext>
            </a:extLst>
          </a:blip>
          <a:srcRect l="26894"/>
          <a:stretch/>
        </p:blipFill>
        <p:spPr>
          <a:xfrm rot="5400000">
            <a:off x="4240628" y="563524"/>
            <a:ext cx="3692373" cy="3788058"/>
          </a:xfrm>
          <a:prstGeom prst="rect">
            <a:avLst/>
          </a:prstGeom>
        </p:spPr>
      </p:pic>
    </p:spTree>
    <p:extLst>
      <p:ext uri="{BB962C8B-B14F-4D97-AF65-F5344CB8AC3E}">
        <p14:creationId xmlns:p14="http://schemas.microsoft.com/office/powerpoint/2010/main" val="42205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830"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2"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Where is the mean?</a:t>
            </a:r>
            <a:endParaRPr lang="en-US" dirty="0"/>
          </a:p>
        </p:txBody>
      </p:sp>
    </p:spTree>
    <p:extLst>
      <p:ext uri="{BB962C8B-B14F-4D97-AF65-F5344CB8AC3E}">
        <p14:creationId xmlns:p14="http://schemas.microsoft.com/office/powerpoint/2010/main" val="18809685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
        <p:nvSpPr>
          <p:cNvPr id="3" name="Content Placeholder 2"/>
          <p:cNvSpPr>
            <a:spLocks noGrp="1"/>
          </p:cNvSpPr>
          <p:nvPr>
            <p:ph idx="1"/>
          </p:nvPr>
        </p:nvSpPr>
        <p:spPr/>
        <p:txBody>
          <a:bodyPr/>
          <a:lstStyle/>
          <a:p>
            <a:r>
              <a:rPr lang="en-US" dirty="0" smtClean="0"/>
              <a:t>A clinician developed a test for a disease</a:t>
            </a:r>
          </a:p>
          <a:p>
            <a:r>
              <a:rPr lang="en-US" dirty="0" smtClean="0"/>
              <a:t>The hit rate is 99%, meaning P(sick | +) = .99</a:t>
            </a:r>
          </a:p>
          <a:p>
            <a:r>
              <a:rPr lang="en-US" dirty="0" smtClean="0"/>
              <a:t>False alarm </a:t>
            </a:r>
            <a:r>
              <a:rPr lang="en-US" dirty="0"/>
              <a:t>rate is </a:t>
            </a:r>
            <a:r>
              <a:rPr lang="en-US" dirty="0" smtClean="0"/>
              <a:t>.5%, </a:t>
            </a:r>
            <a:r>
              <a:rPr lang="en-US" dirty="0"/>
              <a:t>meaning </a:t>
            </a:r>
            <a:r>
              <a:rPr lang="en-US" dirty="0" smtClean="0"/>
              <a:t/>
            </a:r>
            <a:br>
              <a:rPr lang="en-US" dirty="0" smtClean="0"/>
            </a:br>
            <a:r>
              <a:rPr lang="en-US" dirty="0" smtClean="0"/>
              <a:t>P(healthy </a:t>
            </a:r>
            <a:r>
              <a:rPr lang="en-US" dirty="0"/>
              <a:t>| +) = </a:t>
            </a:r>
            <a:r>
              <a:rPr lang="en-US" dirty="0" smtClean="0"/>
              <a:t>.005</a:t>
            </a:r>
          </a:p>
          <a:p>
            <a:r>
              <a:rPr lang="en-US" dirty="0" smtClean="0"/>
              <a:t>A patient’s test comes back positive. </a:t>
            </a:r>
            <a:r>
              <a:rPr lang="en-US" smtClean="0"/>
              <a:t>Do you treat?</a:t>
            </a:r>
            <a:endParaRPr lang="en-US" dirty="0" smtClean="0"/>
          </a:p>
          <a:p>
            <a:endParaRPr lang="en-US" dirty="0"/>
          </a:p>
          <a:p>
            <a:endParaRPr lang="en-US" dirty="0" smtClean="0"/>
          </a:p>
        </p:txBody>
      </p:sp>
    </p:spTree>
    <p:extLst>
      <p:ext uri="{BB962C8B-B14F-4D97-AF65-F5344CB8AC3E}">
        <p14:creationId xmlns:p14="http://schemas.microsoft.com/office/powerpoint/2010/main" val="2759947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44996955"/>
              </p:ext>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a:t>
                      </a:r>
                      <a:r>
                        <a:rPr lang="en-US" dirty="0" smtClean="0"/>
                        <a:t>.o1</a:t>
                      </a:r>
                      <a:endParaRPr lang="en-US" dirty="0"/>
                    </a:p>
                  </a:txBody>
                  <a:tcPr/>
                </a:tc>
                <a:tc>
                  <a:txBody>
                    <a:bodyPr/>
                    <a:lstStyle/>
                    <a:p>
                      <a:r>
                        <a:rPr lang="en-US" dirty="0" smtClean="0"/>
                        <a:t>P(healthy) = 1 - </a:t>
                      </a:r>
                      <a:r>
                        <a:rPr lang="en-US" dirty="0" smtClean="0"/>
                        <a:t>.01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Tree>
    <p:extLst>
      <p:ext uri="{BB962C8B-B14F-4D97-AF65-F5344CB8AC3E}">
        <p14:creationId xmlns:p14="http://schemas.microsoft.com/office/powerpoint/2010/main" val="4201830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01137129"/>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.01</a:t>
                      </a:r>
                      <a:endParaRPr lang="en-US" dirty="0" smtClean="0"/>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a:t>
                      </a:r>
                      <a:r>
                        <a:rPr lang="en-US" baseline="0" dirty="0" smtClean="0"/>
                        <a:t>.01</a:t>
                      </a:r>
                      <a:endParaRPr lang="en-US" dirty="0" smtClean="0"/>
                    </a:p>
                  </a:txBody>
                  <a:tcPr/>
                </a:tc>
                <a:tc>
                  <a:txBody>
                    <a:bodyPr/>
                    <a:lstStyle/>
                    <a:p>
                      <a:r>
                        <a:rPr lang="en-US" dirty="0" smtClean="0"/>
                        <a:t>P(-|healthy)p(healthy) = (1 - .</a:t>
                      </a:r>
                      <a:r>
                        <a:rPr lang="en-US" dirty="0" smtClean="0"/>
                        <a:t>005</a:t>
                      </a:r>
                      <a:r>
                        <a:rPr lang="en-US" dirty="0" smtClean="0"/>
                        <a:t>) * (1 - </a:t>
                      </a:r>
                      <a:r>
                        <a:rPr lang="en-US" dirty="0" smtClean="0"/>
                        <a:t>.01</a:t>
                      </a:r>
                      <a:r>
                        <a:rPr lang="en-US" dirty="0" smtClean="0"/>
                        <a:t>)</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a:t>
                      </a:r>
                      <a:r>
                        <a:rPr lang="en-US" dirty="0" smtClean="0"/>
                        <a:t>.01</a:t>
                      </a:r>
                      <a:endParaRPr lang="en-US" dirty="0"/>
                    </a:p>
                  </a:txBody>
                  <a:tcPr/>
                </a:tc>
                <a:tc>
                  <a:txBody>
                    <a:bodyPr/>
                    <a:lstStyle/>
                    <a:p>
                      <a:r>
                        <a:rPr lang="en-US" dirty="0" smtClean="0"/>
                        <a:t>P(healthy) = 1 - </a:t>
                      </a:r>
                      <a:r>
                        <a:rPr lang="en-US" dirty="0" smtClean="0"/>
                        <a:t>.01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spTree>
    <p:extLst>
      <p:ext uri="{BB962C8B-B14F-4D97-AF65-F5344CB8AC3E}">
        <p14:creationId xmlns:p14="http://schemas.microsoft.com/office/powerpoint/2010/main" val="2509421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01137129"/>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.01</a:t>
                      </a:r>
                      <a:endParaRPr lang="en-US" dirty="0" smtClean="0"/>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a:t>
                      </a:r>
                      <a:r>
                        <a:rPr lang="en-US" baseline="0" dirty="0" smtClean="0"/>
                        <a:t>.01</a:t>
                      </a:r>
                      <a:endParaRPr lang="en-US" dirty="0" smtClean="0"/>
                    </a:p>
                  </a:txBody>
                  <a:tcPr/>
                </a:tc>
                <a:tc>
                  <a:txBody>
                    <a:bodyPr/>
                    <a:lstStyle/>
                    <a:p>
                      <a:r>
                        <a:rPr lang="en-US" dirty="0" smtClean="0"/>
                        <a:t>P(-|healthy)p(healthy) = (1 - .</a:t>
                      </a:r>
                      <a:r>
                        <a:rPr lang="en-US" dirty="0" smtClean="0"/>
                        <a:t>005</a:t>
                      </a:r>
                      <a:r>
                        <a:rPr lang="en-US" dirty="0" smtClean="0"/>
                        <a:t>) * (1 - </a:t>
                      </a:r>
                      <a:r>
                        <a:rPr lang="en-US" dirty="0" smtClean="0"/>
                        <a:t>.01</a:t>
                      </a:r>
                      <a:r>
                        <a:rPr lang="en-US" dirty="0" smtClean="0"/>
                        <a:t>)</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a:t>
                      </a:r>
                      <a:r>
                        <a:rPr lang="en-US" dirty="0" smtClean="0"/>
                        <a:t>.01</a:t>
                      </a:r>
                      <a:endParaRPr lang="en-US" dirty="0"/>
                    </a:p>
                  </a:txBody>
                  <a:tcPr/>
                </a:tc>
                <a:tc>
                  <a:txBody>
                    <a:bodyPr/>
                    <a:lstStyle/>
                    <a:p>
                      <a:r>
                        <a:rPr lang="en-US" dirty="0" smtClean="0"/>
                        <a:t>P(healthy) = 1 - </a:t>
                      </a:r>
                      <a:r>
                        <a:rPr lang="en-US" dirty="0" smtClean="0"/>
                        <a:t>.01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sp>
        <p:nvSpPr>
          <p:cNvPr id="8" name="TextBox 7"/>
          <p:cNvSpPr txBox="1"/>
          <p:nvPr/>
        </p:nvSpPr>
        <p:spPr>
          <a:xfrm>
            <a:off x="725674" y="5643615"/>
            <a:ext cx="6829114" cy="369332"/>
          </a:xfrm>
          <a:prstGeom prst="rect">
            <a:avLst/>
          </a:prstGeom>
          <a:noFill/>
        </p:spPr>
        <p:txBody>
          <a:bodyPr wrap="none" rtlCol="0">
            <a:spAutoFit/>
          </a:bodyPr>
          <a:lstStyle/>
          <a:p>
            <a:r>
              <a:rPr lang="en-US" dirty="0" smtClean="0"/>
              <a:t>P(</a:t>
            </a:r>
            <a:r>
              <a:rPr lang="en-US" dirty="0" err="1" smtClean="0"/>
              <a:t>θ</a:t>
            </a:r>
            <a:r>
              <a:rPr lang="en-US" dirty="0" smtClean="0"/>
              <a:t>=sick|+) =                                         =                                              = </a:t>
            </a:r>
            <a:r>
              <a:rPr lang="en-US" dirty="0" smtClean="0"/>
              <a:t>.</a:t>
            </a:r>
            <a:r>
              <a:rPr lang="en-US" dirty="0" smtClean="0"/>
              <a:t>6666</a:t>
            </a:r>
            <a:endParaRPr lang="en-US" dirty="0"/>
          </a:p>
        </p:txBody>
      </p:sp>
      <p:sp>
        <p:nvSpPr>
          <p:cNvPr id="9" name="TextBox 8"/>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0" name="Rectangle 9"/>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1" name="Straight Connector 10"/>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928222" y="5266333"/>
            <a:ext cx="883575" cy="369332"/>
          </a:xfrm>
          <a:prstGeom prst="rect">
            <a:avLst/>
          </a:prstGeom>
          <a:noFill/>
        </p:spPr>
        <p:txBody>
          <a:bodyPr wrap="none" rtlCol="0">
            <a:spAutoFit/>
          </a:bodyPr>
          <a:lstStyle/>
          <a:p>
            <a:r>
              <a:rPr lang="en-US" dirty="0" smtClean="0"/>
              <a:t>.99*.01</a:t>
            </a:r>
            <a:endParaRPr lang="en-US" dirty="0"/>
          </a:p>
        </p:txBody>
      </p:sp>
      <p:sp>
        <p:nvSpPr>
          <p:cNvPr id="13" name="Rectangle 12"/>
          <p:cNvSpPr/>
          <p:nvPr/>
        </p:nvSpPr>
        <p:spPr>
          <a:xfrm>
            <a:off x="4214383" y="5831423"/>
            <a:ext cx="2132315" cy="369332"/>
          </a:xfrm>
          <a:prstGeom prst="rect">
            <a:avLst/>
          </a:prstGeom>
        </p:spPr>
        <p:txBody>
          <a:bodyPr wrap="none">
            <a:spAutoFit/>
          </a:bodyPr>
          <a:lstStyle/>
          <a:p>
            <a:r>
              <a:rPr lang="en-US" dirty="0" smtClean="0"/>
              <a:t>.99</a:t>
            </a:r>
            <a:r>
              <a:rPr lang="en-US" dirty="0" smtClean="0"/>
              <a:t>*.1 </a:t>
            </a:r>
            <a:r>
              <a:rPr lang="en-US" dirty="0" smtClean="0"/>
              <a:t>+ .</a:t>
            </a:r>
            <a:r>
              <a:rPr lang="en-US" dirty="0" smtClean="0"/>
              <a:t>005</a:t>
            </a:r>
            <a:r>
              <a:rPr lang="en-US" dirty="0" smtClean="0"/>
              <a:t>*(1-</a:t>
            </a:r>
            <a:r>
              <a:rPr lang="en-US" dirty="0" smtClean="0"/>
              <a:t>.01</a:t>
            </a:r>
            <a:r>
              <a:rPr lang="en-US" dirty="0" smtClean="0"/>
              <a:t>)</a:t>
            </a:r>
            <a:endParaRPr lang="en-US" dirty="0"/>
          </a:p>
        </p:txBody>
      </p:sp>
      <p:cxnSp>
        <p:nvCxnSpPr>
          <p:cNvPr id="14" name="Straight Connector 13"/>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92070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spTree>
    <p:extLst>
      <p:ext uri="{BB962C8B-B14F-4D97-AF65-F5344CB8AC3E}">
        <p14:creationId xmlns:p14="http://schemas.microsoft.com/office/powerpoint/2010/main" val="18004846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13142028"/>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a:t>
                      </a:r>
                      <a:r>
                        <a:rPr lang="en-US" dirty="0" smtClean="0"/>
                        <a:t>001</a:t>
                      </a:r>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.001</a:t>
                      </a:r>
                      <a:endParaRPr lang="en-US" dirty="0" smtClean="0"/>
                    </a:p>
                  </a:txBody>
                  <a:tcPr/>
                </a:tc>
                <a:tc>
                  <a:txBody>
                    <a:bodyPr/>
                    <a:lstStyle/>
                    <a:p>
                      <a:r>
                        <a:rPr lang="en-US" dirty="0" smtClean="0"/>
                        <a:t>P(-|healthy)p(healthy) = (1 - .</a:t>
                      </a:r>
                      <a:r>
                        <a:rPr lang="en-US" dirty="0" smtClean="0"/>
                        <a:t>005</a:t>
                      </a:r>
                      <a:r>
                        <a:rPr lang="en-US" dirty="0" smtClean="0"/>
                        <a:t>)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spTree>
    <p:extLst>
      <p:ext uri="{BB962C8B-B14F-4D97-AF65-F5344CB8AC3E}">
        <p14:creationId xmlns:p14="http://schemas.microsoft.com/office/powerpoint/2010/main" val="2242225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07339" cy="990107"/>
          </a:xfrm>
        </p:spPr>
        <p:txBody>
          <a:bodyPr/>
          <a:lstStyle/>
          <a:p>
            <a:r>
              <a:rPr lang="en-US" dirty="0" smtClean="0"/>
              <a:t>Reconsidering what we know about disease: The impact of priors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3097679"/>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a:t>
                      </a:r>
                      <a:r>
                        <a:rPr lang="en-US" dirty="0" smtClean="0"/>
                        <a:t>001</a:t>
                      </a:r>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.001</a:t>
                      </a:r>
                      <a:endParaRPr lang="en-US" dirty="0" smtClean="0"/>
                    </a:p>
                  </a:txBody>
                  <a:tcPr/>
                </a:tc>
                <a:tc>
                  <a:txBody>
                    <a:bodyPr/>
                    <a:lstStyle/>
                    <a:p>
                      <a:r>
                        <a:rPr lang="en-US" dirty="0" smtClean="0"/>
                        <a:t>P(-|healthy)p(healthy) = (1 - .</a:t>
                      </a:r>
                      <a:r>
                        <a:rPr lang="en-US" dirty="0" smtClean="0"/>
                        <a:t>005</a:t>
                      </a:r>
                      <a:r>
                        <a:rPr lang="en-US" dirty="0" smtClean="0"/>
                        <a:t>)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76</a:t>
            </a:fld>
            <a:endParaRPr lang="en-US" dirty="0"/>
          </a:p>
        </p:txBody>
      </p:sp>
      <p:sp>
        <p:nvSpPr>
          <p:cNvPr id="3" name="TextBox 2"/>
          <p:cNvSpPr txBox="1"/>
          <p:nvPr/>
        </p:nvSpPr>
        <p:spPr>
          <a:xfrm>
            <a:off x="725674" y="5643615"/>
            <a:ext cx="6829114" cy="369332"/>
          </a:xfrm>
          <a:prstGeom prst="rect">
            <a:avLst/>
          </a:prstGeom>
          <a:noFill/>
        </p:spPr>
        <p:txBody>
          <a:bodyPr wrap="none" rtlCol="0">
            <a:spAutoFit/>
          </a:bodyPr>
          <a:lstStyle/>
          <a:p>
            <a:r>
              <a:rPr lang="en-US" dirty="0" smtClean="0"/>
              <a:t>P(</a:t>
            </a:r>
            <a:r>
              <a:rPr lang="en-US" dirty="0" err="1" smtClean="0"/>
              <a:t>θ</a:t>
            </a:r>
            <a:r>
              <a:rPr lang="en-US" dirty="0" smtClean="0"/>
              <a:t>=sick|+) =                                         =                                              = </a:t>
            </a:r>
            <a:r>
              <a:rPr lang="en-US" dirty="0" smtClean="0"/>
              <a:t>.1654</a:t>
            </a:r>
            <a:endParaRPr lang="en-US" dirty="0"/>
          </a:p>
        </p:txBody>
      </p:sp>
      <p:sp>
        <p:nvSpPr>
          <p:cNvPr id="10" name="TextBox 9"/>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1" name="Rectangle 10"/>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3" name="Straight Connector 12"/>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28222" y="5266333"/>
            <a:ext cx="1001145" cy="369332"/>
          </a:xfrm>
          <a:prstGeom prst="rect">
            <a:avLst/>
          </a:prstGeom>
          <a:noFill/>
        </p:spPr>
        <p:txBody>
          <a:bodyPr wrap="none" rtlCol="0">
            <a:spAutoFit/>
          </a:bodyPr>
          <a:lstStyle/>
          <a:p>
            <a:r>
              <a:rPr lang="en-US" dirty="0" smtClean="0"/>
              <a:t>.99*.001</a:t>
            </a:r>
            <a:endParaRPr lang="en-US" dirty="0"/>
          </a:p>
        </p:txBody>
      </p:sp>
      <p:sp>
        <p:nvSpPr>
          <p:cNvPr id="17" name="Rectangle 16"/>
          <p:cNvSpPr/>
          <p:nvPr/>
        </p:nvSpPr>
        <p:spPr>
          <a:xfrm>
            <a:off x="4214383" y="5831423"/>
            <a:ext cx="2364612" cy="369332"/>
          </a:xfrm>
          <a:prstGeom prst="rect">
            <a:avLst/>
          </a:prstGeom>
        </p:spPr>
        <p:txBody>
          <a:bodyPr wrap="none">
            <a:spAutoFit/>
          </a:bodyPr>
          <a:lstStyle/>
          <a:p>
            <a:r>
              <a:rPr lang="en-US" dirty="0" smtClean="0"/>
              <a:t>.99*.001 + .05*(1-.001)</a:t>
            </a:r>
            <a:endParaRPr lang="en-US" dirty="0"/>
          </a:p>
        </p:txBody>
      </p:sp>
      <p:cxnSp>
        <p:nvCxnSpPr>
          <p:cNvPr id="18" name="Straight Connector 17"/>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7129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a:t>
            </a:r>
            <a:r>
              <a:rPr lang="en-US" dirty="0" err="1"/>
              <a:t>θ</a:t>
            </a:r>
            <a:r>
              <a:rPr lang="en-US" dirty="0" smtClean="0"/>
              <a:t> </a:t>
            </a:r>
            <a:endParaRPr lang="en-US" dirty="0"/>
          </a:p>
        </p:txBody>
      </p:sp>
      <p:sp>
        <p:nvSpPr>
          <p:cNvPr id="3" name="Content Placeholder 2"/>
          <p:cNvSpPr>
            <a:spLocks noGrp="1"/>
          </p:cNvSpPr>
          <p:nvPr>
            <p:ph idx="1"/>
          </p:nvPr>
        </p:nvSpPr>
        <p:spPr/>
        <p:txBody>
          <a:bodyPr/>
          <a:lstStyle/>
          <a:p>
            <a:r>
              <a:rPr lang="en-US" dirty="0" smtClean="0"/>
              <a:t>Numerical approximation (sum over many discrete representative values instead of interval)</a:t>
            </a:r>
          </a:p>
          <a:p>
            <a:r>
              <a:rPr lang="en-US" dirty="0" smtClean="0"/>
              <a:t>Randomly sampling a large number of representative combinations of parameter values from the posterior distribution (Markov chain Monte Carlo methods)</a:t>
            </a:r>
          </a:p>
          <a:p>
            <a:r>
              <a:rPr lang="en-US" dirty="0" smtClean="0"/>
              <a:t>Regression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77</a:t>
            </a:fld>
            <a:endParaRPr lang="en-US" dirty="0"/>
          </a:p>
        </p:txBody>
      </p:sp>
    </p:spTree>
    <p:extLst>
      <p:ext uri="{BB962C8B-B14F-4D97-AF65-F5344CB8AC3E}">
        <p14:creationId xmlns:p14="http://schemas.microsoft.com/office/powerpoint/2010/main" val="1181383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767787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64640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359"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 name="Title 1"/>
          <p:cNvSpPr>
            <a:spLocks noGrp="1"/>
          </p:cNvSpPr>
          <p:nvPr>
            <p:ph type="title"/>
          </p:nvPr>
        </p:nvSpPr>
        <p:spPr/>
        <p:txBody>
          <a:bodyPr/>
          <a:lstStyle/>
          <a:p>
            <a:endParaRPr lang="en-US"/>
          </a:p>
        </p:txBody>
      </p:sp>
      <p:sp>
        <p:nvSpPr>
          <p:cNvPr id="22"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Where is the mean?</a:t>
            </a:r>
            <a:endParaRPr lang="en-US" dirty="0"/>
          </a:p>
        </p:txBody>
      </p:sp>
    </p:spTree>
    <p:extLst>
      <p:ext uri="{BB962C8B-B14F-4D97-AF65-F5344CB8AC3E}">
        <p14:creationId xmlns:p14="http://schemas.microsoft.com/office/powerpoint/2010/main" val="4048156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19444877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5990876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056"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4626787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321568"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966961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2592"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0996792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3616"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11357565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4669"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324670"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5235051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325664"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4410204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326688"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0573638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327741"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327742"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6707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6" name="Title 1"/>
          <p:cNvSpPr>
            <a:spLocks noGrp="1"/>
          </p:cNvSpPr>
          <p:nvPr>
            <p:ph type="title"/>
          </p:nvPr>
        </p:nvSpPr>
        <p:spPr>
          <a:xfrm>
            <a:off x="1896228" y="279861"/>
            <a:ext cx="6280441" cy="990107"/>
          </a:xfrm>
        </p:spPr>
        <p:txBody>
          <a:bodyPr anchor="t"/>
          <a:lstStyle/>
          <a:p>
            <a:r>
              <a:rPr lang="en-US" dirty="0" smtClean="0"/>
              <a:t>Where is the mean?</a:t>
            </a:r>
            <a:endParaRPr lang="en-US" dirty="0"/>
          </a:p>
        </p:txBody>
      </p:sp>
    </p:spTree>
    <p:extLst>
      <p:ext uri="{BB962C8B-B14F-4D97-AF65-F5344CB8AC3E}">
        <p14:creationId xmlns:p14="http://schemas.microsoft.com/office/powerpoint/2010/main" val="4749805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4975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19966246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51048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995292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28765"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28766"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0738731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29789"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29790"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094286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30813"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330814"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6130835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1808"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704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2861"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332862"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438961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3885"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333886"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80184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20564</TotalTime>
  <Words>5355</Words>
  <Application>Microsoft Macintosh PowerPoint</Application>
  <PresentationFormat>On-screen Show (4:3)</PresentationFormat>
  <Paragraphs>1370</Paragraphs>
  <Slides>122</Slides>
  <Notes>74</Notes>
  <HiddenSlides>9</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122</vt:i4>
      </vt:variant>
    </vt:vector>
  </HeadingPairs>
  <TitlesOfParts>
    <vt:vector size="138" baseType="lpstr">
      <vt:lpstr>Calibri</vt:lpstr>
      <vt:lpstr>Cambria Math</vt:lpstr>
      <vt:lpstr>Copperplate</vt:lpstr>
      <vt:lpstr>Courier New</vt:lpstr>
      <vt:lpstr>Geneva</vt:lpstr>
      <vt:lpstr>Helvetica</vt:lpstr>
      <vt:lpstr>Monotype Sorts</vt:lpstr>
      <vt:lpstr>ＭＳ Ｐゴシック</vt:lpstr>
      <vt:lpstr>Symbol</vt:lpstr>
      <vt:lpstr>Tahoma</vt:lpstr>
      <vt:lpstr>Times New Roman</vt:lpstr>
      <vt:lpstr>宋体</vt:lpstr>
      <vt:lpstr>Arial</vt:lpstr>
      <vt:lpstr>Office Theme</vt:lpstr>
      <vt:lpstr>Equation</vt:lpstr>
      <vt:lpstr>Chart</vt:lpstr>
      <vt:lpstr>PowerPoint Presentation</vt:lpstr>
      <vt:lpstr>Causality</vt:lpstr>
      <vt:lpstr>Frequentist vs Bayesian Approaches</vt:lpstr>
      <vt:lpstr>Common Statistical Tests: T-Test</vt:lpstr>
      <vt:lpstr>Two samples</vt:lpstr>
      <vt:lpstr>Where is the mean?</vt:lpstr>
      <vt:lpstr>PowerPoint Presentation</vt:lpstr>
      <vt:lpstr>PowerPoint Presentation</vt:lpstr>
      <vt:lpstr>Where is the mean?</vt:lpstr>
      <vt:lpstr>PowerPoint Presentation</vt:lpstr>
      <vt:lpstr>PowerPoint Presentation</vt:lpstr>
      <vt:lpstr>Is there a difference?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priors</vt:lpstr>
      <vt:lpstr>Plausibility of the hypothesis (inference)</vt:lpstr>
      <vt:lpstr>‘Statistical significance’</vt:lpstr>
      <vt:lpstr>Actual implications of the p-value</vt:lpstr>
      <vt:lpstr>Actual implications of the p-value</vt:lpstr>
      <vt:lpstr>What does this have to do with causality?</vt:lpstr>
      <vt:lpstr>PowerPoint Presentation</vt:lpstr>
      <vt:lpstr>PowerPoint Presentation</vt:lpstr>
      <vt:lpstr>Flaws with p values</vt:lpstr>
      <vt:lpstr>Further flaws</vt:lpstr>
      <vt:lpstr>Potential Errors</vt:lpstr>
      <vt:lpstr>Could our Estimate Be Wrong? </vt:lpstr>
      <vt:lpstr>Could our Estimate Be Wrong? </vt:lpstr>
      <vt:lpstr>Type II errors (failure to detect difference) also caused by small effect size</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Types of errors</vt:lpstr>
      <vt:lpstr>Beyond Binary Hypothesis Testing</vt:lpstr>
      <vt:lpstr>Four relations</vt:lpstr>
      <vt:lpstr>Caveats</vt:lpstr>
      <vt:lpstr>Example: infant mortality</vt:lpstr>
      <vt:lpstr>Graphical model</vt:lpstr>
      <vt:lpstr>Graphical Model Example</vt:lpstr>
      <vt:lpstr>Application: Causes and effects of poverty</vt:lpstr>
      <vt:lpstr>Graphical models and explanation</vt:lpstr>
      <vt:lpstr>Example things to beware of </vt:lpstr>
      <vt:lpstr>Summary</vt:lpstr>
      <vt:lpstr>Summary</vt:lpstr>
      <vt:lpstr>Summary</vt:lpstr>
      <vt:lpstr>Summary</vt:lpstr>
      <vt:lpstr>Bayesian Approaches</vt:lpstr>
      <vt:lpstr>Great book ,wrong language</vt:lpstr>
      <vt:lpstr>Basic steps</vt:lpstr>
      <vt:lpstr>Basic steps</vt:lpstr>
      <vt:lpstr>Basic steps</vt:lpstr>
      <vt:lpstr>Basic steps</vt:lpstr>
      <vt:lpstr>Priors</vt:lpstr>
      <vt:lpstr>Creating the posterior distribution</vt:lpstr>
      <vt:lpstr>Basic steps</vt:lpstr>
      <vt:lpstr>Basic steps</vt:lpstr>
      <vt:lpstr>An example</vt:lpstr>
      <vt:lpstr>An example</vt:lpstr>
      <vt:lpstr>An example</vt:lpstr>
      <vt:lpstr>An example</vt:lpstr>
      <vt:lpstr>Reconsidering what we know about disease</vt:lpstr>
      <vt:lpstr>Reconsidering what we know about disease</vt:lpstr>
      <vt:lpstr>Reconsidering what we know about disease: The impact of priors</vt:lpstr>
      <vt:lpstr>Solving for θ </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Coefficient of Determination</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Summary</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656</cp:revision>
  <cp:lastPrinted>2014-02-18T19:49:30Z</cp:lastPrinted>
  <dcterms:created xsi:type="dcterms:W3CDTF">2013-10-07T16:54:34Z</dcterms:created>
  <dcterms:modified xsi:type="dcterms:W3CDTF">2017-04-25T05:12:02Z</dcterms:modified>
</cp:coreProperties>
</file>